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41414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41414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41414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41414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41414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41414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41414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41414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41414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141414"/>
        </a:fontRef>
        <a:srgbClr val="14141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CDCB"/>
          </a:solidFill>
        </a:fill>
      </a:tcStyle>
    </a:wholeTbl>
    <a:band2H>
      <a:tcTxStyle b="def" i="def"/>
      <a:tcStyle>
        <a:tcBdr/>
        <a:fill>
          <a:solidFill>
            <a:srgbClr val="F8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41414"/>
        </a:fontRef>
        <a:srgbClr val="14141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3CB"/>
          </a:solidFill>
        </a:fill>
      </a:tcStyle>
    </a:wholeTbl>
    <a:band2H>
      <a:tcTxStyle b="def" i="def"/>
      <a:tcStyle>
        <a:tcBdr/>
        <a:fill>
          <a:solidFill>
            <a:srgbClr val="FB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41414"/>
        </a:fontRef>
        <a:srgbClr val="14141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CCDB"/>
          </a:solidFill>
        </a:fill>
      </a:tcStyle>
    </a:wholeTbl>
    <a:band2H>
      <a:tcTxStyle b="def" i="def"/>
      <a:tcStyle>
        <a:tcBdr/>
        <a:fill>
          <a:solidFill>
            <a:srgbClr val="ECE7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41414"/>
        </a:fontRef>
        <a:srgbClr val="14141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41414"/>
        </a:fontRef>
        <a:srgbClr val="14141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41414"/>
              </a:solidFill>
              <a:prstDash val="solid"/>
              <a:round/>
            </a:ln>
          </a:top>
          <a:bottom>
            <a:ln w="25400" cap="flat">
              <a:solidFill>
                <a:srgbClr val="14141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41414"/>
              </a:solidFill>
              <a:prstDash val="solid"/>
              <a:round/>
            </a:ln>
          </a:top>
          <a:bottom>
            <a:ln w="25400" cap="flat">
              <a:solidFill>
                <a:srgbClr val="14141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41414"/>
        </a:fontRef>
        <a:srgbClr val="14141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141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141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1414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41414"/>
        </a:fontRef>
        <a:srgbClr val="141414"/>
      </a:tcTxStyle>
      <a:tcStyle>
        <a:tcBdr>
          <a:left>
            <a:ln w="12700" cap="flat">
              <a:solidFill>
                <a:srgbClr val="141414"/>
              </a:solidFill>
              <a:prstDash val="solid"/>
              <a:round/>
            </a:ln>
          </a:left>
          <a:right>
            <a:ln w="12700" cap="flat">
              <a:solidFill>
                <a:srgbClr val="141414"/>
              </a:solidFill>
              <a:prstDash val="solid"/>
              <a:round/>
            </a:ln>
          </a:right>
          <a:top>
            <a:ln w="12700" cap="flat">
              <a:solidFill>
                <a:srgbClr val="141414"/>
              </a:solidFill>
              <a:prstDash val="solid"/>
              <a:round/>
            </a:ln>
          </a:top>
          <a:bottom>
            <a:ln w="12700" cap="flat">
              <a:solidFill>
                <a:srgbClr val="141414"/>
              </a:solidFill>
              <a:prstDash val="solid"/>
              <a:round/>
            </a:ln>
          </a:bottom>
          <a:insideH>
            <a:ln w="12700" cap="flat">
              <a:solidFill>
                <a:srgbClr val="141414"/>
              </a:solidFill>
              <a:prstDash val="solid"/>
              <a:round/>
            </a:ln>
          </a:insideH>
          <a:insideV>
            <a:ln w="12700" cap="flat">
              <a:solidFill>
                <a:srgbClr val="141414"/>
              </a:solidFill>
              <a:prstDash val="solid"/>
              <a:round/>
            </a:ln>
          </a:insideV>
        </a:tcBdr>
        <a:fill>
          <a:solidFill>
            <a:srgbClr val="14141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41414"/>
        </a:fontRef>
        <a:srgbClr val="141414"/>
      </a:tcTxStyle>
      <a:tcStyle>
        <a:tcBdr>
          <a:left>
            <a:ln w="12700" cap="flat">
              <a:solidFill>
                <a:srgbClr val="141414"/>
              </a:solidFill>
              <a:prstDash val="solid"/>
              <a:round/>
            </a:ln>
          </a:left>
          <a:right>
            <a:ln w="12700" cap="flat">
              <a:solidFill>
                <a:srgbClr val="141414"/>
              </a:solidFill>
              <a:prstDash val="solid"/>
              <a:round/>
            </a:ln>
          </a:right>
          <a:top>
            <a:ln w="12700" cap="flat">
              <a:solidFill>
                <a:srgbClr val="141414"/>
              </a:solidFill>
              <a:prstDash val="solid"/>
              <a:round/>
            </a:ln>
          </a:top>
          <a:bottom>
            <a:ln w="12700" cap="flat">
              <a:solidFill>
                <a:srgbClr val="141414"/>
              </a:solidFill>
              <a:prstDash val="solid"/>
              <a:round/>
            </a:ln>
          </a:bottom>
          <a:insideH>
            <a:ln w="12700" cap="flat">
              <a:solidFill>
                <a:srgbClr val="141414"/>
              </a:solidFill>
              <a:prstDash val="solid"/>
              <a:round/>
            </a:ln>
          </a:insideH>
          <a:insideV>
            <a:ln w="12700" cap="flat">
              <a:solidFill>
                <a:srgbClr val="141414"/>
              </a:solidFill>
              <a:prstDash val="solid"/>
              <a:round/>
            </a:ln>
          </a:insideV>
        </a:tcBdr>
        <a:fill>
          <a:solidFill>
            <a:srgbClr val="141414">
              <a:alpha val="20000"/>
            </a:srgbClr>
          </a:solidFill>
        </a:fill>
      </a:tcStyle>
    </a:firstCol>
    <a:lastRow>
      <a:tcTxStyle b="on" i="off">
        <a:fontRef idx="minor">
          <a:srgbClr val="141414"/>
        </a:fontRef>
        <a:srgbClr val="141414"/>
      </a:tcTxStyle>
      <a:tcStyle>
        <a:tcBdr>
          <a:left>
            <a:ln w="12700" cap="flat">
              <a:solidFill>
                <a:srgbClr val="141414"/>
              </a:solidFill>
              <a:prstDash val="solid"/>
              <a:round/>
            </a:ln>
          </a:left>
          <a:right>
            <a:ln w="12700" cap="flat">
              <a:solidFill>
                <a:srgbClr val="141414"/>
              </a:solidFill>
              <a:prstDash val="solid"/>
              <a:round/>
            </a:ln>
          </a:right>
          <a:top>
            <a:ln w="50800" cap="flat">
              <a:solidFill>
                <a:srgbClr val="141414"/>
              </a:solidFill>
              <a:prstDash val="solid"/>
              <a:round/>
            </a:ln>
          </a:top>
          <a:bottom>
            <a:ln w="12700" cap="flat">
              <a:solidFill>
                <a:srgbClr val="141414"/>
              </a:solidFill>
              <a:prstDash val="solid"/>
              <a:round/>
            </a:ln>
          </a:bottom>
          <a:insideH>
            <a:ln w="12700" cap="flat">
              <a:solidFill>
                <a:srgbClr val="141414"/>
              </a:solidFill>
              <a:prstDash val="solid"/>
              <a:round/>
            </a:ln>
          </a:insideH>
          <a:insideV>
            <a:ln w="12700" cap="flat">
              <a:solidFill>
                <a:srgbClr val="14141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41414"/>
        </a:fontRef>
        <a:srgbClr val="141414"/>
      </a:tcTxStyle>
      <a:tcStyle>
        <a:tcBdr>
          <a:left>
            <a:ln w="12700" cap="flat">
              <a:solidFill>
                <a:srgbClr val="141414"/>
              </a:solidFill>
              <a:prstDash val="solid"/>
              <a:round/>
            </a:ln>
          </a:left>
          <a:right>
            <a:ln w="12700" cap="flat">
              <a:solidFill>
                <a:srgbClr val="141414"/>
              </a:solidFill>
              <a:prstDash val="solid"/>
              <a:round/>
            </a:ln>
          </a:right>
          <a:top>
            <a:ln w="12700" cap="flat">
              <a:solidFill>
                <a:srgbClr val="141414"/>
              </a:solidFill>
              <a:prstDash val="solid"/>
              <a:round/>
            </a:ln>
          </a:top>
          <a:bottom>
            <a:ln w="25400" cap="flat">
              <a:solidFill>
                <a:srgbClr val="141414"/>
              </a:solidFill>
              <a:prstDash val="solid"/>
              <a:round/>
            </a:ln>
          </a:bottom>
          <a:insideH>
            <a:ln w="12700" cap="flat">
              <a:solidFill>
                <a:srgbClr val="141414"/>
              </a:solidFill>
              <a:prstDash val="solid"/>
              <a:round/>
            </a:ln>
          </a:insideH>
          <a:insideV>
            <a:ln w="12700" cap="flat">
              <a:solidFill>
                <a:srgbClr val="14141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6832" y="2834639"/>
            <a:ext cx="7803730" cy="177968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4141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Google Shape;15;p17"/>
          <p:cNvSpPr/>
          <p:nvPr/>
        </p:nvSpPr>
        <p:spPr>
          <a:xfrm>
            <a:off x="486832" y="4846320"/>
            <a:ext cx="1706880" cy="1"/>
          </a:xfrm>
          <a:prstGeom prst="line">
            <a:avLst/>
          </a:prstGeom>
          <a:ln w="25400">
            <a:solidFill>
              <a:srgbClr val="FFD1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486832" y="5074920"/>
            <a:ext cx="5730242" cy="822894"/>
          </a:xfrm>
          <a:prstGeom prst="rect">
            <a:avLst/>
          </a:prstGeom>
        </p:spPr>
        <p:txBody>
          <a:bodyPr/>
          <a:lstStyle>
            <a:lvl1pPr marL="330200" indent="-203200">
              <a:spcBef>
                <a:spcPts val="0"/>
              </a:spcBef>
              <a:buClrTx/>
              <a:buSzTx/>
              <a:buFontTx/>
              <a:buNone/>
              <a:defRPr sz="1200"/>
            </a:lvl1pPr>
            <a:lvl2pPr marL="330200" indent="254000">
              <a:spcBef>
                <a:spcPts val="0"/>
              </a:spcBef>
              <a:buClrTx/>
              <a:buSzTx/>
              <a:buFontTx/>
              <a:buNone/>
              <a:defRPr sz="1200"/>
            </a:lvl2pPr>
            <a:lvl3pPr marL="330200" indent="711200">
              <a:spcBef>
                <a:spcPts val="0"/>
              </a:spcBef>
              <a:buClrTx/>
              <a:buSzTx/>
              <a:buFontTx/>
              <a:buNone/>
              <a:defRPr sz="1200"/>
            </a:lvl3pPr>
            <a:lvl4pPr marL="330200" indent="1168400">
              <a:spcBef>
                <a:spcPts val="0"/>
              </a:spcBef>
              <a:buClrTx/>
              <a:buSzTx/>
              <a:buFontTx/>
              <a:buNone/>
              <a:defRPr sz="1200"/>
            </a:lvl4pPr>
            <a:lvl5pPr marL="330200" indent="1625600">
              <a:spcBef>
                <a:spcPts val="0"/>
              </a:spcBef>
              <a:buClrTx/>
              <a:buSzTx/>
              <a:buFont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Google Shape;17;p17"/>
          <p:cNvSpPr txBox="1"/>
          <p:nvPr/>
        </p:nvSpPr>
        <p:spPr>
          <a:xfrm>
            <a:off x="486832" y="545253"/>
            <a:ext cx="5730242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2022 Data Science Camp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i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rgbClr val="D7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/>
          <p:nvPr>
            <p:ph type="body" idx="1"/>
          </p:nvPr>
        </p:nvSpPr>
        <p:spPr>
          <a:xfrm>
            <a:off x="486832" y="457201"/>
            <a:ext cx="7316049" cy="5715000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1pPr>
            <a:lvl2pPr marL="228600" indent="4572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981200" indent="-914400">
              <a:lnSpc>
                <a:spcPct val="90000"/>
              </a:lnSpc>
              <a:spcBef>
                <a:spcPts val="0"/>
              </a:spcBef>
              <a:buClrTx/>
              <a:buSzPts val="3600"/>
              <a:buFontTx/>
              <a:buChar char="•"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3pPr>
            <a:lvl4pPr marL="2438400" indent="-914400">
              <a:lnSpc>
                <a:spcPct val="90000"/>
              </a:lnSpc>
              <a:spcBef>
                <a:spcPts val="0"/>
              </a:spcBef>
              <a:buClrTx/>
              <a:buSzPts val="3600"/>
              <a:buFontTx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895600" indent="-914400">
              <a:lnSpc>
                <a:spcPct val="90000"/>
              </a:lnSpc>
              <a:spcBef>
                <a:spcPts val="0"/>
              </a:spcBef>
              <a:buClrTx/>
              <a:buSzPts val="3600"/>
              <a:buFontTx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 - Orange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idx="1"/>
          </p:nvPr>
        </p:nvSpPr>
        <p:spPr>
          <a:xfrm>
            <a:off x="486833" y="457201"/>
            <a:ext cx="7316049" cy="5715000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latin typeface="Play"/>
                <a:ea typeface="Play"/>
                <a:cs typeface="Play"/>
                <a:sym typeface="Play"/>
              </a:defRPr>
            </a:lvl1pPr>
            <a:lvl2pPr marL="228600" indent="4572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latin typeface="Play"/>
                <a:ea typeface="Play"/>
                <a:cs typeface="Play"/>
                <a:sym typeface="Play"/>
              </a:defRPr>
            </a:lvl2pPr>
            <a:lvl3pPr marL="1981200" indent="-914400">
              <a:lnSpc>
                <a:spcPct val="90000"/>
              </a:lnSpc>
              <a:spcBef>
                <a:spcPts val="0"/>
              </a:spcBef>
              <a:buClrTx/>
              <a:buSzPts val="3600"/>
              <a:buFontTx/>
              <a:buChar char="•"/>
              <a:defRPr sz="3600">
                <a:latin typeface="Play"/>
                <a:ea typeface="Play"/>
                <a:cs typeface="Play"/>
                <a:sym typeface="Play"/>
              </a:defRPr>
            </a:lvl3pPr>
            <a:lvl4pPr marL="2438400" indent="-914400">
              <a:lnSpc>
                <a:spcPct val="90000"/>
              </a:lnSpc>
              <a:spcBef>
                <a:spcPts val="0"/>
              </a:spcBef>
              <a:buClrTx/>
              <a:buSzPts val="3600"/>
              <a:buFontTx/>
              <a:defRPr sz="3600">
                <a:latin typeface="Play"/>
                <a:ea typeface="Play"/>
                <a:cs typeface="Play"/>
                <a:sym typeface="Play"/>
              </a:defRPr>
            </a:lvl4pPr>
            <a:lvl5pPr marL="2895600" indent="-914400">
              <a:lnSpc>
                <a:spcPct val="90000"/>
              </a:lnSpc>
              <a:spcBef>
                <a:spcPts val="0"/>
              </a:spcBef>
              <a:buClrTx/>
              <a:buSzPts val="3600"/>
              <a:buFontTx/>
              <a:defRPr sz="3600">
                <a:latin typeface="Play"/>
                <a:ea typeface="Play"/>
                <a:cs typeface="Play"/>
                <a:sym typeface="Play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 - Light Orange">
    <p:bg>
      <p:bgPr>
        <a:solidFill>
          <a:srgbClr val="FF96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/>
          </p:nvPr>
        </p:nvSpPr>
        <p:spPr>
          <a:xfrm>
            <a:off x="486832" y="457201"/>
            <a:ext cx="7316049" cy="5715000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latin typeface="Play"/>
                <a:ea typeface="Play"/>
                <a:cs typeface="Play"/>
                <a:sym typeface="Play"/>
              </a:defRPr>
            </a:lvl1pPr>
            <a:lvl2pPr marL="228600" indent="4572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latin typeface="Play"/>
                <a:ea typeface="Play"/>
                <a:cs typeface="Play"/>
                <a:sym typeface="Play"/>
              </a:defRPr>
            </a:lvl2pPr>
            <a:lvl3pPr marL="1981200" indent="-914400">
              <a:lnSpc>
                <a:spcPct val="90000"/>
              </a:lnSpc>
              <a:spcBef>
                <a:spcPts val="0"/>
              </a:spcBef>
              <a:buClrTx/>
              <a:buSzPts val="3600"/>
              <a:buFontTx/>
              <a:buChar char="•"/>
              <a:defRPr sz="3600">
                <a:latin typeface="Play"/>
                <a:ea typeface="Play"/>
                <a:cs typeface="Play"/>
                <a:sym typeface="Play"/>
              </a:defRPr>
            </a:lvl3pPr>
            <a:lvl4pPr marL="2438400" indent="-914400">
              <a:lnSpc>
                <a:spcPct val="90000"/>
              </a:lnSpc>
              <a:spcBef>
                <a:spcPts val="0"/>
              </a:spcBef>
              <a:buClrTx/>
              <a:buSzPts val="3600"/>
              <a:buFontTx/>
              <a:defRPr sz="3600">
                <a:latin typeface="Play"/>
                <a:ea typeface="Play"/>
                <a:cs typeface="Play"/>
                <a:sym typeface="Play"/>
              </a:defRPr>
            </a:lvl4pPr>
            <a:lvl5pPr marL="2895600" indent="-914400">
              <a:lnSpc>
                <a:spcPct val="90000"/>
              </a:lnSpc>
              <a:spcBef>
                <a:spcPts val="0"/>
              </a:spcBef>
              <a:buClrTx/>
              <a:buSzPts val="3600"/>
              <a:buFontTx/>
              <a:defRPr sz="3600">
                <a:latin typeface="Play"/>
                <a:ea typeface="Play"/>
                <a:cs typeface="Play"/>
                <a:sym typeface="Play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486833" y="457200"/>
            <a:ext cx="7316049" cy="100584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idx="1"/>
          </p:nvPr>
        </p:nvSpPr>
        <p:spPr>
          <a:xfrm>
            <a:off x="486833" y="1600200"/>
            <a:ext cx="7316049" cy="4572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87;p32"/>
          <p:cNvSpPr/>
          <p:nvPr>
            <p:ph type="pic" sz="half" idx="21"/>
          </p:nvPr>
        </p:nvSpPr>
        <p:spPr>
          <a:xfrm>
            <a:off x="8290559" y="0"/>
            <a:ext cx="390144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487680" y="1600200"/>
            <a:ext cx="11216641" cy="411481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1000"/>
            </a:lvl1pPr>
            <a:lvl2pPr marL="228600" indent="457200">
              <a:spcBef>
                <a:spcPts val="0"/>
              </a:spcBef>
              <a:buClrTx/>
              <a:buSzTx/>
              <a:buFontTx/>
              <a:buNone/>
              <a:defRPr sz="1000"/>
            </a:lvl2pPr>
            <a:lvl3pPr marL="228600" indent="914400">
              <a:spcBef>
                <a:spcPts val="0"/>
              </a:spcBef>
              <a:buClrTx/>
              <a:buSzTx/>
              <a:buFontTx/>
              <a:buNone/>
              <a:defRPr sz="1000"/>
            </a:lvl3pPr>
            <a:lvl4pPr marL="228600" indent="1371600">
              <a:spcBef>
                <a:spcPts val="0"/>
              </a:spcBef>
              <a:buClrTx/>
              <a:buSzTx/>
              <a:buFontTx/>
              <a:buNone/>
              <a:defRPr sz="1000"/>
            </a:lvl4pPr>
            <a:lvl5pPr marL="228600" indent="1828800">
              <a:spcBef>
                <a:spcPts val="0"/>
              </a:spcBef>
              <a:buClrTx/>
              <a:buSzTx/>
              <a:buFontTx/>
              <a:buNone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Google Shape;92;p33"/>
          <p:cNvSpPr/>
          <p:nvPr>
            <p:ph type="pic" idx="21"/>
          </p:nvPr>
        </p:nvSpPr>
        <p:spPr>
          <a:xfrm>
            <a:off x="0" y="2103120"/>
            <a:ext cx="12192000" cy="47548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5" name="Body Level One…"/>
          <p:cNvSpPr txBox="1"/>
          <p:nvPr>
            <p:ph type="body" sz="quarter" idx="1"/>
          </p:nvPr>
        </p:nvSpPr>
        <p:spPr>
          <a:xfrm>
            <a:off x="487680" y="1600200"/>
            <a:ext cx="7315201" cy="411481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1000"/>
            </a:lvl1pPr>
            <a:lvl2pPr marL="228600" indent="457200">
              <a:spcBef>
                <a:spcPts val="0"/>
              </a:spcBef>
              <a:buClrTx/>
              <a:buSzTx/>
              <a:buFontTx/>
              <a:buNone/>
              <a:defRPr sz="1000"/>
            </a:lvl2pPr>
            <a:lvl3pPr marL="228600" indent="914400">
              <a:spcBef>
                <a:spcPts val="0"/>
              </a:spcBef>
              <a:buClrTx/>
              <a:buSzTx/>
              <a:buFontTx/>
              <a:buNone/>
              <a:defRPr sz="1000"/>
            </a:lvl3pPr>
            <a:lvl4pPr marL="228600" indent="1371600">
              <a:spcBef>
                <a:spcPts val="0"/>
              </a:spcBef>
              <a:buClrTx/>
              <a:buSzTx/>
              <a:buFontTx/>
              <a:buNone/>
              <a:defRPr sz="1000"/>
            </a:lvl4pPr>
            <a:lvl5pPr marL="228600" indent="1828800">
              <a:spcBef>
                <a:spcPts val="0"/>
              </a:spcBef>
              <a:buClrTx/>
              <a:buSzTx/>
              <a:buFontTx/>
              <a:buNone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Google Shape;97;p34"/>
          <p:cNvSpPr/>
          <p:nvPr>
            <p:ph type="pic" idx="21"/>
          </p:nvPr>
        </p:nvSpPr>
        <p:spPr>
          <a:xfrm>
            <a:off x="0" y="2103120"/>
            <a:ext cx="8290560" cy="47548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7" name="Google Shape;98;p34"/>
          <p:cNvSpPr txBox="1"/>
          <p:nvPr>
            <p:ph type="body" sz="quarter" idx="22"/>
          </p:nvPr>
        </p:nvSpPr>
        <p:spPr>
          <a:xfrm>
            <a:off x="8290560" y="1600199"/>
            <a:ext cx="3413760" cy="411482"/>
          </a:xfrm>
          <a:prstGeom prst="rect">
            <a:avLst/>
          </a:prstGeom>
        </p:spPr>
        <p:txBody>
          <a:bodyPr anchor="b"/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1000"/>
            </a:pPr>
          </a:p>
        </p:txBody>
      </p:sp>
      <p:sp>
        <p:nvSpPr>
          <p:cNvPr id="158" name="Google Shape;99;p34"/>
          <p:cNvSpPr/>
          <p:nvPr>
            <p:ph type="pic" sz="half" idx="23"/>
          </p:nvPr>
        </p:nvSpPr>
        <p:spPr>
          <a:xfrm>
            <a:off x="8290559" y="2103120"/>
            <a:ext cx="3901441" cy="47548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07;p37"/>
          <p:cNvSpPr txBox="1"/>
          <p:nvPr/>
        </p:nvSpPr>
        <p:spPr>
          <a:xfrm>
            <a:off x="487679" y="2717801"/>
            <a:ext cx="1121748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90000"/>
              </a:lnSpc>
              <a:defRPr sz="3200">
                <a:latin typeface="Play"/>
                <a:ea typeface="Play"/>
                <a:cs typeface="Play"/>
                <a:sym typeface="Play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82" name="Body Level One…"/>
          <p:cNvSpPr txBox="1"/>
          <p:nvPr>
            <p:ph type="body" sz="quarter" idx="1"/>
          </p:nvPr>
        </p:nvSpPr>
        <p:spPr>
          <a:xfrm>
            <a:off x="487680" y="4341846"/>
            <a:ext cx="3413760" cy="1830356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1000"/>
            </a:lvl1pPr>
            <a:lvl2pPr marL="228600" indent="457200">
              <a:spcBef>
                <a:spcPts val="0"/>
              </a:spcBef>
              <a:buClrTx/>
              <a:buSzTx/>
              <a:buFontTx/>
              <a:buNone/>
              <a:defRPr sz="1000"/>
            </a:lvl2pPr>
            <a:lvl3pPr marL="228600" indent="914400">
              <a:spcBef>
                <a:spcPts val="0"/>
              </a:spcBef>
              <a:buClrTx/>
              <a:buSzTx/>
              <a:buFontTx/>
              <a:buNone/>
              <a:defRPr sz="1000"/>
            </a:lvl3pPr>
            <a:lvl4pPr marL="228600" indent="1371600">
              <a:spcBef>
                <a:spcPts val="0"/>
              </a:spcBef>
              <a:buClrTx/>
              <a:buSzTx/>
              <a:buFontTx/>
              <a:buNone/>
              <a:defRPr sz="1000"/>
            </a:lvl4pPr>
            <a:lvl5pPr marL="228600" indent="1828800">
              <a:spcBef>
                <a:spcPts val="0"/>
              </a:spcBef>
              <a:buClrTx/>
              <a:buSzTx/>
              <a:buFontTx/>
              <a:buNone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[Slide title]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defRPr>
                <a:latin typeface="Wells Fargo Sans Display"/>
                <a:ea typeface="Wells Fargo Sans Display"/>
                <a:cs typeface="Wells Fargo Sans Display"/>
                <a:sym typeface="Wells Fargo Sans Display"/>
              </a:defRPr>
            </a:lvl1pPr>
          </a:lstStyle>
          <a:p>
            <a:pPr/>
            <a:r>
              <a:t>[Slide title]</a:t>
            </a:r>
          </a:p>
        </p:txBody>
      </p:sp>
      <p:sp>
        <p:nvSpPr>
          <p:cNvPr id="19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 defTabSz="685800">
              <a:buClrTx/>
              <a:buSzPct val="100000"/>
              <a:buFont typeface="Helvetica"/>
              <a:defRPr>
                <a:latin typeface="Wells Fargo Sans"/>
                <a:ea typeface="Wells Fargo Sans"/>
                <a:cs typeface="Wells Fargo Sans"/>
                <a:sym typeface="Wells Fargo Sans"/>
              </a:defRPr>
            </a:lvl1pPr>
            <a:lvl2pPr marL="342900" indent="-171450" defTabSz="685800">
              <a:buClrTx/>
              <a:buSzPct val="100000"/>
              <a:buFont typeface="Helvetica"/>
              <a:defRPr>
                <a:latin typeface="Wells Fargo Sans"/>
                <a:ea typeface="Wells Fargo Sans"/>
                <a:cs typeface="Wells Fargo Sans"/>
                <a:sym typeface="Wells Fargo Sans"/>
              </a:defRPr>
            </a:lvl2pPr>
            <a:lvl3pPr marL="514350" indent="-171450" defTabSz="685800">
              <a:buClrTx/>
              <a:buSzPct val="100000"/>
              <a:buFont typeface="Helvetica"/>
              <a:defRPr>
                <a:latin typeface="Wells Fargo Sans"/>
                <a:ea typeface="Wells Fargo Sans"/>
                <a:cs typeface="Wells Fargo Sans"/>
                <a:sym typeface="Wells Fargo Sans"/>
              </a:defRPr>
            </a:lvl3pPr>
            <a:lvl4pPr marL="685800" indent="-171450" defTabSz="685800">
              <a:buClrTx/>
              <a:buSzPct val="100000"/>
              <a:buFont typeface="Helvetica"/>
              <a:defRPr>
                <a:latin typeface="Wells Fargo Sans"/>
                <a:ea typeface="Wells Fargo Sans"/>
                <a:cs typeface="Wells Fargo Sans"/>
                <a:sym typeface="Wells Fargo Sans"/>
              </a:defRPr>
            </a:lvl4pPr>
            <a:lvl5pPr marL="857250" indent="-171450" defTabSz="685800">
              <a:buClrTx/>
              <a:buSzPct val="100000"/>
              <a:buFont typeface="Helvetica"/>
              <a:defRPr>
                <a:latin typeface="Wells Fargo Sans"/>
                <a:ea typeface="Wells Fargo Sans"/>
                <a:cs typeface="Wells Fargo Sans"/>
                <a:sym typeface="Wells Fargo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latin typeface="Wells Fargo Sans"/>
                <a:ea typeface="Wells Fargo Sans"/>
                <a:cs typeface="Wells Fargo Sans"/>
                <a:sym typeface="Wells Fargo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[Presentation title, four lines max]"/>
          <p:cNvSpPr txBox="1"/>
          <p:nvPr>
            <p:ph type="title" hasCustomPrompt="1"/>
          </p:nvPr>
        </p:nvSpPr>
        <p:spPr>
          <a:xfrm>
            <a:off x="486832" y="2834639"/>
            <a:ext cx="5730242" cy="1779685"/>
          </a:xfrm>
          <a:prstGeom prst="rect">
            <a:avLst/>
          </a:prstGeom>
        </p:spPr>
        <p:txBody>
          <a:bodyPr/>
          <a:lstStyle>
            <a:lvl1pPr defTabSz="685800">
              <a:defRPr sz="3200">
                <a:solidFill>
                  <a:srgbClr val="141414"/>
                </a:solidFill>
                <a:latin typeface="Wells Fargo Sans Display"/>
                <a:ea typeface="Wells Fargo Sans Display"/>
                <a:cs typeface="Wells Fargo Sans Display"/>
                <a:sym typeface="Wells Fargo Sans Display"/>
              </a:defRPr>
            </a:lvl1pPr>
          </a:lstStyle>
          <a:p>
            <a:pPr/>
            <a:r>
              <a:t>[Presentation title, four lines max]</a:t>
            </a:r>
          </a:p>
        </p:txBody>
      </p:sp>
      <p:sp>
        <p:nvSpPr>
          <p:cNvPr id="200" name="Line"/>
          <p:cNvSpPr/>
          <p:nvPr/>
        </p:nvSpPr>
        <p:spPr>
          <a:xfrm>
            <a:off x="486832" y="4846320"/>
            <a:ext cx="1706879" cy="1"/>
          </a:xfrm>
          <a:prstGeom prst="line">
            <a:avLst/>
          </a:prstGeom>
          <a:ln w="25400">
            <a:solidFill>
              <a:srgbClr val="FFD100"/>
            </a:solidFill>
          </a:ln>
        </p:spPr>
        <p:txBody>
          <a:bodyPr lIns="45719" rIns="45719"/>
          <a:lstStyle/>
          <a:p>
            <a:pPr>
              <a:defRPr sz="1800">
                <a:latin typeface="Wells Fargo Sans"/>
                <a:ea typeface="Wells Fargo Sans"/>
                <a:cs typeface="Wells Fargo Sans"/>
                <a:sym typeface="Wells Fargo Sans"/>
              </a:defRPr>
            </a:pPr>
          </a:p>
        </p:txBody>
      </p:sp>
      <p:sp>
        <p:nvSpPr>
          <p:cNvPr id="201" name="Body Level One…"/>
          <p:cNvSpPr txBox="1"/>
          <p:nvPr>
            <p:ph type="body" sz="quarter" idx="1" hasCustomPrompt="1"/>
          </p:nvPr>
        </p:nvSpPr>
        <p:spPr>
          <a:xfrm>
            <a:off x="486832" y="5074920"/>
            <a:ext cx="5730242" cy="822894"/>
          </a:xfrm>
          <a:prstGeom prst="rect">
            <a:avLst/>
          </a:prstGeom>
        </p:spPr>
        <p:txBody>
          <a:bodyPr/>
          <a:lstStyle>
            <a:lvl1pPr marL="0" indent="0" defTabSz="685800">
              <a:spcBef>
                <a:spcPts val="0"/>
              </a:spcBef>
              <a:buClrTx/>
              <a:buSzTx/>
              <a:buFontTx/>
              <a:buNone/>
              <a:defRPr sz="1200">
                <a:latin typeface="Wells Fargo Sans"/>
                <a:ea typeface="Wells Fargo Sans"/>
                <a:cs typeface="Wells Fargo Sans"/>
                <a:sym typeface="Wells Fargo Sans"/>
              </a:defRPr>
            </a:lvl1pPr>
            <a:lvl2pPr marL="0" indent="0" defTabSz="685800">
              <a:spcBef>
                <a:spcPts val="0"/>
              </a:spcBef>
              <a:buClrTx/>
              <a:buSzTx/>
              <a:buFontTx/>
              <a:buNone/>
              <a:defRPr sz="1200">
                <a:latin typeface="Wells Fargo Sans"/>
                <a:ea typeface="Wells Fargo Sans"/>
                <a:cs typeface="Wells Fargo Sans"/>
                <a:sym typeface="Wells Fargo Sans"/>
              </a:defRPr>
            </a:lvl2pPr>
            <a:lvl3pPr marL="0" indent="0" defTabSz="685800">
              <a:spcBef>
                <a:spcPts val="0"/>
              </a:spcBef>
              <a:buClrTx/>
              <a:buSzTx/>
              <a:buFontTx/>
              <a:buNone/>
              <a:defRPr sz="1200">
                <a:latin typeface="Wells Fargo Sans"/>
                <a:ea typeface="Wells Fargo Sans"/>
                <a:cs typeface="Wells Fargo Sans"/>
                <a:sym typeface="Wells Fargo Sans"/>
              </a:defRPr>
            </a:lvl3pPr>
            <a:lvl4pPr marL="0" indent="0" defTabSz="685800">
              <a:spcBef>
                <a:spcPts val="0"/>
              </a:spcBef>
              <a:buClrTx/>
              <a:buSzTx/>
              <a:buFontTx/>
              <a:buNone/>
              <a:defRPr sz="1200">
                <a:latin typeface="Wells Fargo Sans"/>
                <a:ea typeface="Wells Fargo Sans"/>
                <a:cs typeface="Wells Fargo Sans"/>
                <a:sym typeface="Wells Fargo Sans"/>
              </a:defRPr>
            </a:lvl4pPr>
            <a:lvl5pPr marL="0" indent="0" defTabSz="685800">
              <a:spcBef>
                <a:spcPts val="0"/>
              </a:spcBef>
              <a:buClrTx/>
              <a:buSzTx/>
              <a:buFontTx/>
              <a:buNone/>
              <a:defRPr sz="1200">
                <a:latin typeface="Wells Fargo Sans"/>
                <a:ea typeface="Wells Fargo Sans"/>
                <a:cs typeface="Wells Fargo Sans"/>
                <a:sym typeface="Wells Fargo Sans"/>
              </a:defRPr>
            </a:lvl5pPr>
          </a:lstStyle>
          <a:p>
            <a:pPr/>
            <a:r>
              <a:t>[Date]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2" name="Picture"/>
          <p:cNvSpPr/>
          <p:nvPr>
            <p:ph type="pic" sz="half" idx="21"/>
          </p:nvPr>
        </p:nvSpPr>
        <p:spPr>
          <a:xfrm>
            <a:off x="6949440" y="2148839"/>
            <a:ext cx="4754881" cy="4023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latin typeface="Wells Fargo Sans"/>
                <a:ea typeface="Wells Fargo Sans"/>
                <a:cs typeface="Wells Fargo Sans"/>
                <a:sym typeface="Wells Fargo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486832" y="2834639"/>
            <a:ext cx="5730242" cy="177968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4141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Google Shape;33;p21"/>
          <p:cNvSpPr/>
          <p:nvPr/>
        </p:nvSpPr>
        <p:spPr>
          <a:xfrm>
            <a:off x="486832" y="4846320"/>
            <a:ext cx="1706880" cy="1"/>
          </a:xfrm>
          <a:prstGeom prst="line">
            <a:avLst/>
          </a:prstGeom>
          <a:ln w="25400">
            <a:solidFill>
              <a:srgbClr val="FFD1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486832" y="5074920"/>
            <a:ext cx="5730242" cy="822894"/>
          </a:xfrm>
          <a:prstGeom prst="rect">
            <a:avLst/>
          </a:prstGeom>
        </p:spPr>
        <p:txBody>
          <a:bodyPr/>
          <a:lstStyle>
            <a:lvl1pPr marL="330200" indent="-203200">
              <a:spcBef>
                <a:spcPts val="0"/>
              </a:spcBef>
              <a:buClrTx/>
              <a:buSzTx/>
              <a:buFontTx/>
              <a:buNone/>
              <a:defRPr sz="1200"/>
            </a:lvl1pPr>
            <a:lvl2pPr marL="330200" indent="254000">
              <a:spcBef>
                <a:spcPts val="0"/>
              </a:spcBef>
              <a:buClrTx/>
              <a:buSzTx/>
              <a:buFontTx/>
              <a:buNone/>
              <a:defRPr sz="1200"/>
            </a:lvl2pPr>
            <a:lvl3pPr marL="330200" indent="711200">
              <a:spcBef>
                <a:spcPts val="0"/>
              </a:spcBef>
              <a:buClrTx/>
              <a:buSzTx/>
              <a:buFontTx/>
              <a:buNone/>
              <a:defRPr sz="1200"/>
            </a:lvl3pPr>
            <a:lvl4pPr marL="330200" indent="1168400">
              <a:spcBef>
                <a:spcPts val="0"/>
              </a:spcBef>
              <a:buClrTx/>
              <a:buSzTx/>
              <a:buFontTx/>
              <a:buNone/>
              <a:defRPr sz="1200"/>
            </a:lvl4pPr>
            <a:lvl5pPr marL="330200" indent="1625600">
              <a:spcBef>
                <a:spcPts val="0"/>
              </a:spcBef>
              <a:buClrTx/>
              <a:buSzTx/>
              <a:buFont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Google Shape;35;p21"/>
          <p:cNvSpPr/>
          <p:nvPr>
            <p:ph type="pic" sz="half" idx="21"/>
          </p:nvPr>
        </p:nvSpPr>
        <p:spPr>
          <a:xfrm>
            <a:off x="6949440" y="2148839"/>
            <a:ext cx="4754881" cy="4023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Google Shape;38;p22"/>
          <p:cNvSpPr/>
          <p:nvPr/>
        </p:nvSpPr>
        <p:spPr>
          <a:xfrm>
            <a:off x="487680" y="1600200"/>
            <a:ext cx="5364481" cy="0"/>
          </a:xfrm>
          <a:prstGeom prst="line">
            <a:avLst/>
          </a:prstGeom>
          <a:ln w="19050">
            <a:solidFill>
              <a:srgbClr val="FFD1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" name="Body Level One…"/>
          <p:cNvSpPr txBox="1"/>
          <p:nvPr>
            <p:ph type="body" sz="half" idx="1"/>
          </p:nvPr>
        </p:nvSpPr>
        <p:spPr>
          <a:xfrm>
            <a:off x="487680" y="1828800"/>
            <a:ext cx="5364480" cy="4340224"/>
          </a:xfrm>
          <a:prstGeom prst="rect">
            <a:avLst/>
          </a:prstGeom>
        </p:spPr>
        <p:txBody>
          <a:bodyPr/>
          <a:lstStyle>
            <a:lvl1pPr indent="-330200"/>
            <a:lvl2pPr indent="-330200"/>
            <a:lvl3pPr indent="-330200"/>
            <a:lvl4pPr indent="-330200"/>
            <a:lvl5pPr indent="-3302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half" idx="1"/>
          </p:nvPr>
        </p:nvSpPr>
        <p:spPr>
          <a:xfrm>
            <a:off x="487680" y="1600202"/>
            <a:ext cx="7315201" cy="4568826"/>
          </a:xfrm>
          <a:prstGeom prst="rect">
            <a:avLst/>
          </a:prstGeom>
        </p:spPr>
        <p:txBody>
          <a:bodyPr/>
          <a:lstStyle>
            <a:lvl1pPr indent="-381000">
              <a:buSzPts val="2400"/>
              <a:buFont typeface="Helvetica"/>
              <a:defRPr sz="2400">
                <a:latin typeface="Play"/>
                <a:ea typeface="Play"/>
                <a:cs typeface="Play"/>
                <a:sym typeface="Play"/>
              </a:defRPr>
            </a:lvl1pPr>
            <a:lvl2pPr indent="-381000">
              <a:buSzPts val="2400"/>
              <a:buFont typeface="Helvetica"/>
              <a:defRPr sz="2400">
                <a:latin typeface="Play"/>
                <a:ea typeface="Play"/>
                <a:cs typeface="Play"/>
                <a:sym typeface="Play"/>
              </a:defRPr>
            </a:lvl2pPr>
            <a:lvl3pPr indent="-381000">
              <a:buSzPts val="2400"/>
              <a:buFont typeface="Helvetica"/>
              <a:defRPr sz="2400">
                <a:latin typeface="Play"/>
                <a:ea typeface="Play"/>
                <a:cs typeface="Play"/>
                <a:sym typeface="Play"/>
              </a:defRPr>
            </a:lvl3pPr>
            <a:lvl4pPr indent="-381000">
              <a:buSzPts val="2400"/>
              <a:buFont typeface="Helvetica"/>
              <a:defRPr sz="2400">
                <a:latin typeface="Play"/>
                <a:ea typeface="Play"/>
                <a:cs typeface="Play"/>
                <a:sym typeface="Play"/>
              </a:defRPr>
            </a:lvl4pPr>
            <a:lvl5pPr indent="-381000">
              <a:buSzPts val="2400"/>
              <a:buFont typeface="Helvetica"/>
              <a:defRPr sz="2400">
                <a:latin typeface="Play"/>
                <a:ea typeface="Play"/>
                <a:cs typeface="Play"/>
                <a:sym typeface="Play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487680" y="1600200"/>
            <a:ext cx="5364480" cy="4572000"/>
          </a:xfrm>
          <a:prstGeom prst="rect">
            <a:avLst/>
          </a:prstGeom>
        </p:spPr>
        <p:txBody>
          <a:bodyPr/>
          <a:lstStyle>
            <a:lvl5pPr indent="-3302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Google Shape;48;p24"/>
          <p:cNvSpPr txBox="1"/>
          <p:nvPr>
            <p:ph type="body" sz="half" idx="21"/>
          </p:nvPr>
        </p:nvSpPr>
        <p:spPr>
          <a:xfrm>
            <a:off x="6339840" y="1600200"/>
            <a:ext cx="5364481" cy="4572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487680" y="1600200"/>
            <a:ext cx="3413761" cy="4572000"/>
          </a:xfrm>
          <a:prstGeom prst="rect">
            <a:avLst/>
          </a:prstGeom>
        </p:spPr>
        <p:txBody>
          <a:bodyPr/>
          <a:lstStyle>
            <a:lvl5pPr indent="-3302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Google Shape;53;p25"/>
          <p:cNvSpPr txBox="1"/>
          <p:nvPr>
            <p:ph type="body" sz="quarter" idx="21"/>
          </p:nvPr>
        </p:nvSpPr>
        <p:spPr>
          <a:xfrm>
            <a:off x="4389120" y="1600200"/>
            <a:ext cx="3413760" cy="4572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Google Shape;54;p25"/>
          <p:cNvSpPr txBox="1"/>
          <p:nvPr>
            <p:ph type="body" sz="quarter" idx="22"/>
          </p:nvPr>
        </p:nvSpPr>
        <p:spPr>
          <a:xfrm>
            <a:off x="8290562" y="1600200"/>
            <a:ext cx="3414606" cy="4572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487680" y="1600200"/>
            <a:ext cx="3413761" cy="4572000"/>
          </a:xfrm>
          <a:prstGeom prst="rect">
            <a:avLst/>
          </a:prstGeom>
        </p:spPr>
        <p:txBody>
          <a:bodyPr/>
          <a:lstStyle>
            <a:lvl5pPr indent="-3302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Google Shape;59;p26"/>
          <p:cNvSpPr txBox="1"/>
          <p:nvPr>
            <p:ph type="body" sz="half" idx="21"/>
          </p:nvPr>
        </p:nvSpPr>
        <p:spPr>
          <a:xfrm>
            <a:off x="4389120" y="1600200"/>
            <a:ext cx="7315200" cy="4572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xfrm>
            <a:off x="487680" y="1600200"/>
            <a:ext cx="7315201" cy="4572000"/>
          </a:xfrm>
          <a:prstGeom prst="rect">
            <a:avLst/>
          </a:prstGeom>
        </p:spPr>
        <p:txBody>
          <a:bodyPr/>
          <a:lstStyle>
            <a:lvl5pPr indent="-3302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Google Shape;64;p27"/>
          <p:cNvSpPr txBox="1"/>
          <p:nvPr>
            <p:ph type="body" sz="quarter" idx="21"/>
          </p:nvPr>
        </p:nvSpPr>
        <p:spPr>
          <a:xfrm>
            <a:off x="8290560" y="1600200"/>
            <a:ext cx="3413760" cy="4572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87680" y="457200"/>
            <a:ext cx="11216641" cy="100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86832" y="1600202"/>
            <a:ext cx="11216642" cy="4568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D71E28"/>
          </a:solidFill>
          <a:uFillTx/>
          <a:latin typeface="Play"/>
          <a:ea typeface="Play"/>
          <a:cs typeface="Play"/>
          <a:sym typeface="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D71E28"/>
          </a:solidFill>
          <a:uFillTx/>
          <a:latin typeface="Play"/>
          <a:ea typeface="Play"/>
          <a:cs typeface="Play"/>
          <a:sym typeface="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D71E28"/>
          </a:solidFill>
          <a:uFillTx/>
          <a:latin typeface="Play"/>
          <a:ea typeface="Play"/>
          <a:cs typeface="Play"/>
          <a:sym typeface="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D71E28"/>
          </a:solidFill>
          <a:uFillTx/>
          <a:latin typeface="Play"/>
          <a:ea typeface="Play"/>
          <a:cs typeface="Play"/>
          <a:sym typeface="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D71E28"/>
          </a:solidFill>
          <a:uFillTx/>
          <a:latin typeface="Play"/>
          <a:ea typeface="Play"/>
          <a:cs typeface="Play"/>
          <a:sym typeface="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D71E28"/>
          </a:solidFill>
          <a:uFillTx/>
          <a:latin typeface="Play"/>
          <a:ea typeface="Play"/>
          <a:cs typeface="Play"/>
          <a:sym typeface="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D71E28"/>
          </a:solidFill>
          <a:uFillTx/>
          <a:latin typeface="Play"/>
          <a:ea typeface="Play"/>
          <a:cs typeface="Play"/>
          <a:sym typeface="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D71E28"/>
          </a:solidFill>
          <a:uFillTx/>
          <a:latin typeface="Play"/>
          <a:ea typeface="Play"/>
          <a:cs typeface="Play"/>
          <a:sym typeface="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D71E28"/>
          </a:solidFill>
          <a:uFillTx/>
          <a:latin typeface="Play"/>
          <a:ea typeface="Play"/>
          <a:cs typeface="Play"/>
          <a:sym typeface="Play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141414"/>
        </a:buClr>
        <a:buSzPts val="1600"/>
        <a:buFont typeface="Arial"/>
        <a:buChar char="•"/>
        <a:tabLst/>
        <a:defRPr b="0" baseline="0" cap="none" i="0" spc="0" strike="noStrike" sz="1600" u="none">
          <a:solidFill>
            <a:srgbClr val="141414"/>
          </a:solidFill>
          <a:uFillTx/>
          <a:latin typeface="+mn-lt"/>
          <a:ea typeface="+mn-ea"/>
          <a:cs typeface="+mn-cs"/>
          <a:sym typeface="Arial"/>
        </a:defRPr>
      </a:lvl1pPr>
      <a:lvl2pPr marL="914400" marR="0" indent="-3429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141414"/>
        </a:buClr>
        <a:buSzPts val="1600"/>
        <a:buFont typeface="Arial"/>
        <a:buChar char="–"/>
        <a:tabLst/>
        <a:defRPr b="0" baseline="0" cap="none" i="0" spc="0" strike="noStrike" sz="1600" u="none">
          <a:solidFill>
            <a:srgbClr val="141414"/>
          </a:solidFill>
          <a:uFillTx/>
          <a:latin typeface="+mn-lt"/>
          <a:ea typeface="+mn-ea"/>
          <a:cs typeface="+mn-cs"/>
          <a:sym typeface="Arial"/>
        </a:defRPr>
      </a:lvl2pPr>
      <a:lvl3pPr marL="1371600" marR="0" indent="-3429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141414"/>
        </a:buClr>
        <a:buSzPts val="1600"/>
        <a:buFont typeface="Arial"/>
        <a:buChar char="–"/>
        <a:tabLst/>
        <a:defRPr b="0" baseline="0" cap="none" i="0" spc="0" strike="noStrike" sz="1600" u="none">
          <a:solidFill>
            <a:srgbClr val="141414"/>
          </a:solidFill>
          <a:uFillTx/>
          <a:latin typeface="+mn-lt"/>
          <a:ea typeface="+mn-ea"/>
          <a:cs typeface="+mn-cs"/>
          <a:sym typeface="Arial"/>
        </a:defRPr>
      </a:lvl3pPr>
      <a:lvl4pPr marL="1828800" marR="0" indent="-3429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141414"/>
        </a:buClr>
        <a:buSzPts val="1600"/>
        <a:buFont typeface="Arial"/>
        <a:buChar char="–"/>
        <a:tabLst/>
        <a:defRPr b="0" baseline="0" cap="none" i="0" spc="0" strike="noStrike" sz="1600" u="none">
          <a:solidFill>
            <a:srgbClr val="141414"/>
          </a:solidFill>
          <a:uFillTx/>
          <a:latin typeface="+mn-lt"/>
          <a:ea typeface="+mn-ea"/>
          <a:cs typeface="+mn-cs"/>
          <a:sym typeface="Arial"/>
        </a:defRPr>
      </a:lvl4pPr>
      <a:lvl5pPr marL="2286000" marR="0" indent="-3429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141414"/>
        </a:buClr>
        <a:buSzPts val="1600"/>
        <a:buFont typeface="Arial"/>
        <a:buChar char="–"/>
        <a:tabLst/>
        <a:defRPr b="0" baseline="0" cap="none" i="0" spc="0" strike="noStrike" sz="1600" u="none">
          <a:solidFill>
            <a:srgbClr val="141414"/>
          </a:solidFill>
          <a:uFillTx/>
          <a:latin typeface="+mn-lt"/>
          <a:ea typeface="+mn-ea"/>
          <a:cs typeface="+mn-cs"/>
          <a:sym typeface="Arial"/>
        </a:defRPr>
      </a:lvl5pPr>
      <a:lvl6pPr marL="2743200" marR="0" indent="-3429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141414"/>
        </a:buClr>
        <a:buSzPts val="1600"/>
        <a:buFont typeface="Arial"/>
        <a:buChar char="–"/>
        <a:tabLst/>
        <a:defRPr b="0" baseline="0" cap="none" i="0" spc="0" strike="noStrike" sz="1600" u="none">
          <a:solidFill>
            <a:srgbClr val="141414"/>
          </a:solidFill>
          <a:uFillTx/>
          <a:latin typeface="+mn-lt"/>
          <a:ea typeface="+mn-ea"/>
          <a:cs typeface="+mn-cs"/>
          <a:sym typeface="Arial"/>
        </a:defRPr>
      </a:lvl6pPr>
      <a:lvl7pPr marL="3200400" marR="0" indent="-3429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141414"/>
        </a:buClr>
        <a:buSzPts val="1600"/>
        <a:buFont typeface="Arial"/>
        <a:buChar char="–"/>
        <a:tabLst/>
        <a:defRPr b="0" baseline="0" cap="none" i="0" spc="0" strike="noStrike" sz="1600" u="none">
          <a:solidFill>
            <a:srgbClr val="141414"/>
          </a:solidFill>
          <a:uFillTx/>
          <a:latin typeface="+mn-lt"/>
          <a:ea typeface="+mn-ea"/>
          <a:cs typeface="+mn-cs"/>
          <a:sym typeface="Arial"/>
        </a:defRPr>
      </a:lvl7pPr>
      <a:lvl8pPr marL="3657600" marR="0" indent="-3429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141414"/>
        </a:buClr>
        <a:buSzPts val="1600"/>
        <a:buFont typeface="Arial"/>
        <a:buChar char="–"/>
        <a:tabLst/>
        <a:defRPr b="0" baseline="0" cap="none" i="0" spc="0" strike="noStrike" sz="1600" u="none">
          <a:solidFill>
            <a:srgbClr val="141414"/>
          </a:solidFill>
          <a:uFillTx/>
          <a:latin typeface="+mn-lt"/>
          <a:ea typeface="+mn-ea"/>
          <a:cs typeface="+mn-cs"/>
          <a:sym typeface="Arial"/>
        </a:defRPr>
      </a:lvl8pPr>
      <a:lvl9pPr marL="4114800" marR="0" indent="-3429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141414"/>
        </a:buClr>
        <a:buSzPts val="1600"/>
        <a:buFont typeface="Arial"/>
        <a:buChar char="–"/>
        <a:tabLst/>
        <a:defRPr b="0" baseline="0" cap="none" i="0" spc="0" strike="noStrike" sz="1600" u="none">
          <a:solidFill>
            <a:srgbClr val="141414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cs231n.github.io/assets/conv-demo/index.html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png"/><Relationship Id="rId3" Type="http://schemas.openxmlformats.org/officeDocument/2006/relationships/hyperlink" Target="https://www.youtube.com/watch?v=3JQ3hYko51Y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png"/><Relationship Id="rId3" Type="http://schemas.openxmlformats.org/officeDocument/2006/relationships/hyperlink" Target="https://www.youtube.com/watch?v=KuXjwB4LzSA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www.youtube.com/watch?v=vC3bTziLRTA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uXjwB4LzSA" TargetMode="External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/>
          <p:nvPr>
            <p:ph type="title"/>
          </p:nvPr>
        </p:nvSpPr>
        <p:spPr>
          <a:xfrm>
            <a:off x="538330" y="4855911"/>
            <a:ext cx="7803729" cy="177968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2024 Wells Fargo Data Science Camp</a:t>
            </a:r>
          </a:p>
        </p:txBody>
      </p:sp>
      <p:sp>
        <p:nvSpPr>
          <p:cNvPr id="213" name="Destination: Convolutional Neural Networks"/>
          <p:cNvSpPr txBox="1"/>
          <p:nvPr/>
        </p:nvSpPr>
        <p:spPr>
          <a:xfrm>
            <a:off x="468983" y="2719138"/>
            <a:ext cx="794242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defRPr sz="3200">
                <a:latin typeface="Play"/>
                <a:ea typeface="Play"/>
                <a:cs typeface="Play"/>
                <a:sym typeface="Play"/>
              </a:defRPr>
            </a:lvl1pPr>
          </a:lstStyle>
          <a:p>
            <a:pPr/>
            <a:r>
              <a:t>Destination: Convolutional Neural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Neural Networks</a:t>
            </a:r>
          </a:p>
        </p:txBody>
      </p:sp>
      <p:sp>
        <p:nvSpPr>
          <p:cNvPr id="275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6998" t="11140" r="18847" b="17806"/>
          <a:stretch>
            <a:fillRect/>
          </a:stretch>
        </p:blipFill>
        <p:spPr>
          <a:xfrm>
            <a:off x="1666753" y="1169042"/>
            <a:ext cx="8137006" cy="4872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354;p10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Convolutional Layers</a:t>
            </a:r>
            <a:br/>
            <a:r>
              <a:rPr sz="2000"/>
              <a:t>Illustration</a:t>
            </a:r>
          </a:p>
        </p:txBody>
      </p:sp>
      <p:sp>
        <p:nvSpPr>
          <p:cNvPr id="279" name="Google Shape;355;p10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0" name="Google Shape;356;p10" descr="Google Shape;356;p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4943" y="1600200"/>
            <a:ext cx="5160526" cy="456882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Google Shape;357;p10"/>
          <p:cNvSpPr txBox="1"/>
          <p:nvPr/>
        </p:nvSpPr>
        <p:spPr>
          <a:xfrm>
            <a:off x="487680" y="1244167"/>
            <a:ext cx="1072896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/>
            </a:pPr>
            <a:r>
              <a:t>Visit: </a:t>
            </a:r>
            <a:r>
              <a:rPr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 invalidUrl="" action="" tgtFrame="" tooltip="" history="1" highlightClick="0" endSnd="0"/>
              </a:rPr>
              <a:t>http://cs231n.github.io/assets/conv-demo/index.html</a:t>
            </a:r>
            <a:r>
              <a:t> for an illustration.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xfrm>
            <a:off x="487679" y="457200"/>
            <a:ext cx="11216642" cy="665099"/>
          </a:xfrm>
          <a:prstGeom prst="rect">
            <a:avLst/>
          </a:prstGeom>
        </p:spPr>
        <p:txBody>
          <a:bodyPr/>
          <a:lstStyle/>
          <a:p>
            <a:pPr defTabSz="859536">
              <a:defRPr sz="2256"/>
            </a:pPr>
            <a:r>
              <a:t>Convolutional Neural Networks</a:t>
            </a:r>
            <a:br/>
          </a:p>
        </p:txBody>
      </p:sp>
      <p:sp>
        <p:nvSpPr>
          <p:cNvPr id="284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Rectangle 6"/>
          <p:cNvSpPr/>
          <p:nvPr/>
        </p:nvSpPr>
        <p:spPr>
          <a:xfrm>
            <a:off x="2034986" y="3738281"/>
            <a:ext cx="1550897" cy="1952843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86" name="Rectangle 7"/>
          <p:cNvSpPr/>
          <p:nvPr/>
        </p:nvSpPr>
        <p:spPr>
          <a:xfrm>
            <a:off x="5453155" y="3559719"/>
            <a:ext cx="2713692" cy="260930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87" name="Rectangle 16"/>
          <p:cNvSpPr txBox="1"/>
          <p:nvPr/>
        </p:nvSpPr>
        <p:spPr>
          <a:xfrm>
            <a:off x="947486" y="1151641"/>
            <a:ext cx="7496677" cy="387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>
                <a:solidFill>
                  <a:srgbClr val="000000"/>
                </a:solidFill>
              </a:defRPr>
            </a:pPr>
            <a:r>
              <a:t>Padding</a:t>
            </a:r>
            <a:r>
              <a:rPr b="0"/>
              <a:t>: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</m:oMath>
            </a14:m>
            <a:r>
              <a:rPr b="0"/>
              <a:t>  * 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</m:oMath>
            </a14:m>
            <a:r>
              <a:rPr b="0"/>
              <a:t> with p = 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𝟐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𝟐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b="0"/>
              <a:t> </a:t>
            </a:r>
            <a:endParaRPr sz="1887"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69" y="1810194"/>
            <a:ext cx="8668257" cy="2917693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10"/>
          <p:cNvSpPr txBox="1"/>
          <p:nvPr/>
        </p:nvSpPr>
        <p:spPr>
          <a:xfrm>
            <a:off x="1886601" y="5088873"/>
            <a:ext cx="7612914" cy="1251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Same Padding: pad so that output size is the same as the input size</a:t>
            </a:r>
          </a:p>
          <a:p>
            <a:pPr>
              <a:defRPr sz="2000">
                <a:solidFill>
                  <a:srgbClr val="000000"/>
                </a:solidFill>
              </a:defRPr>
            </a:pPr>
          </a:p>
        </p:txBody>
      </p:sp>
      <p:sp>
        <p:nvSpPr>
          <p:cNvPr id="290" name="Rectangle 13"/>
          <p:cNvSpPr txBox="1"/>
          <p:nvPr/>
        </p:nvSpPr>
        <p:spPr>
          <a:xfrm>
            <a:off x="1158084" y="5734594"/>
            <a:ext cx="8805425" cy="630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5714"/>
              </a:lnSpc>
              <a:def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model.add(Conv2D(</a:t>
            </a:r>
            <a:r>
              <a:rPr>
                <a:solidFill>
                  <a:srgbClr val="09885A"/>
                </a:solidFill>
              </a:rPr>
              <a:t>64</a:t>
            </a:r>
            <a:r>
              <a:t>, </a:t>
            </a:r>
            <a:r>
              <a:rPr>
                <a:solidFill>
                  <a:srgbClr val="09885A"/>
                </a:solidFill>
              </a:rPr>
              <a:t>8</a:t>
            </a:r>
            <a:r>
              <a:t>, </a:t>
            </a:r>
            <a:r>
              <a:rPr>
                <a:solidFill>
                  <a:srgbClr val="09885A"/>
                </a:solidFill>
              </a:rPr>
              <a:t>8</a:t>
            </a:r>
            <a:r>
              <a:t>, input_shape=(</a:t>
            </a:r>
            <a:r>
              <a:rPr>
                <a:solidFill>
                  <a:srgbClr val="09885A"/>
                </a:solidFill>
              </a:rPr>
              <a:t>64</a:t>
            </a:r>
            <a:r>
              <a:t>, </a:t>
            </a:r>
            <a:r>
              <a:rPr>
                <a:solidFill>
                  <a:srgbClr val="09885A"/>
                </a:solidFill>
              </a:rPr>
              <a:t>64</a:t>
            </a:r>
            <a:r>
              <a:t>, </a:t>
            </a:r>
            <a:r>
              <a:rPr>
                <a:solidFill>
                  <a:srgbClr val="09885A"/>
                </a:solidFill>
              </a:rPr>
              <a:t>1</a:t>
            </a:r>
            <a:r>
              <a:t>), </a:t>
            </a:r>
            <a:r>
              <a:rPr b="1"/>
              <a:t>padding=</a:t>
            </a:r>
            <a:r>
              <a:rPr b="1">
                <a:solidFill>
                  <a:srgbClr val="A31515"/>
                </a:solidFill>
              </a:rPr>
              <a:t>'same'</a:t>
            </a:r>
            <a:r>
              <a:rPr b="1"/>
              <a:t>, </a:t>
            </a:r>
            <a:r>
              <a:t>activation=</a:t>
            </a:r>
            <a:r>
              <a:rPr>
                <a:solidFill>
                  <a:srgbClr val="A31515"/>
                </a:solidFill>
              </a:rPr>
              <a:t>'relu'</a:t>
            </a:r>
            <a:r>
              <a:t>))</a:t>
            </a:r>
          </a:p>
        </p:txBody>
      </p:sp>
      <p:sp>
        <p:nvSpPr>
          <p:cNvPr id="291" name="Straight Arrow Connector 8"/>
          <p:cNvSpPr/>
          <p:nvPr/>
        </p:nvSpPr>
        <p:spPr>
          <a:xfrm>
            <a:off x="3175686" y="5412259"/>
            <a:ext cx="4485504" cy="322337"/>
          </a:xfrm>
          <a:prstGeom prst="line">
            <a:avLst/>
          </a:prstGeom>
          <a:ln w="12700" cap="sq">
            <a:solidFill>
              <a:srgbClr val="756D6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xfrm>
            <a:off x="487679" y="457200"/>
            <a:ext cx="11216642" cy="665099"/>
          </a:xfrm>
          <a:prstGeom prst="rect">
            <a:avLst/>
          </a:prstGeom>
        </p:spPr>
        <p:txBody>
          <a:bodyPr/>
          <a:lstStyle/>
          <a:p>
            <a:pPr defTabSz="859536">
              <a:defRPr sz="2256"/>
            </a:pPr>
            <a:r>
              <a:t>Convolutional Neural Networks</a:t>
            </a:r>
            <a:br/>
          </a:p>
        </p:txBody>
      </p:sp>
      <p:sp>
        <p:nvSpPr>
          <p:cNvPr id="294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5" name="Rectangle 6"/>
          <p:cNvSpPr/>
          <p:nvPr/>
        </p:nvSpPr>
        <p:spPr>
          <a:xfrm>
            <a:off x="2034986" y="3738281"/>
            <a:ext cx="1550897" cy="1952843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96" name="Rectangle 7"/>
          <p:cNvSpPr/>
          <p:nvPr/>
        </p:nvSpPr>
        <p:spPr>
          <a:xfrm>
            <a:off x="5453155" y="3559719"/>
            <a:ext cx="2713692" cy="260930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97" name="Rectangle 16"/>
          <p:cNvSpPr txBox="1"/>
          <p:nvPr/>
        </p:nvSpPr>
        <p:spPr>
          <a:xfrm>
            <a:off x="947486" y="1151641"/>
            <a:ext cx="9423540" cy="635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solidFill>
                  <a:srgbClr val="000000"/>
                </a:solidFill>
              </a:defRPr>
            </a:pPr>
            <a:r>
              <a:t>Stride</a:t>
            </a:r>
            <a:r>
              <a:rPr b="0"/>
              <a:t>:  </a:t>
            </a:r>
            <a14:m>
              <m:oMath>
                <m:f>
                  <m:fPr>
                    <m:ctrlP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num>
                  <m:den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den>
                </m:f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1,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𝑆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How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many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pixels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to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slide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the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filter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at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each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step</m:t>
                </m:r>
                <m:r>
                  <m:rPr>
                    <m:nor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</m:oMath>
            </a14:m>
            <a:endParaRPr sz="1887"/>
          </a:p>
        </p:txBody>
      </p:sp>
      <p:pic>
        <p:nvPicPr>
          <p:cNvPr id="29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057" y="1790130"/>
            <a:ext cx="7815841" cy="275950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Rectangle 11"/>
          <p:cNvSpPr txBox="1"/>
          <p:nvPr/>
        </p:nvSpPr>
        <p:spPr>
          <a:xfrm>
            <a:off x="1050442" y="5532523"/>
            <a:ext cx="8805425" cy="630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5714"/>
              </a:lnSpc>
              <a:def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model.add(Conv2D(</a:t>
            </a:r>
            <a:r>
              <a:rPr>
                <a:solidFill>
                  <a:srgbClr val="09885A"/>
                </a:solidFill>
              </a:rPr>
              <a:t>64</a:t>
            </a:r>
            <a:r>
              <a:t>, </a:t>
            </a:r>
            <a:r>
              <a:rPr>
                <a:solidFill>
                  <a:srgbClr val="09885A"/>
                </a:solidFill>
              </a:rPr>
              <a:t>8</a:t>
            </a:r>
            <a:r>
              <a:t>, </a:t>
            </a:r>
            <a:r>
              <a:rPr>
                <a:solidFill>
                  <a:srgbClr val="09885A"/>
                </a:solidFill>
              </a:rPr>
              <a:t>8</a:t>
            </a:r>
            <a:r>
              <a:t>, input_shape=(</a:t>
            </a:r>
            <a:r>
              <a:rPr>
                <a:solidFill>
                  <a:srgbClr val="09885A"/>
                </a:solidFill>
              </a:rPr>
              <a:t>64</a:t>
            </a:r>
            <a:r>
              <a:t>, </a:t>
            </a:r>
            <a:r>
              <a:rPr>
                <a:solidFill>
                  <a:srgbClr val="09885A"/>
                </a:solidFill>
              </a:rPr>
              <a:t>64</a:t>
            </a:r>
            <a:r>
              <a:t>, </a:t>
            </a:r>
            <a:r>
              <a:rPr>
                <a:solidFill>
                  <a:srgbClr val="09885A"/>
                </a:solidFill>
              </a:rPr>
              <a:t>1</a:t>
            </a:r>
            <a:r>
              <a:t>), padding=</a:t>
            </a:r>
            <a:r>
              <a:rPr>
                <a:solidFill>
                  <a:srgbClr val="A31515"/>
                </a:solidFill>
              </a:rPr>
              <a:t>'same'</a:t>
            </a:r>
            <a:r>
              <a:t>, activation=</a:t>
            </a:r>
            <a:r>
              <a:rPr>
                <a:solidFill>
                  <a:srgbClr val="A31515"/>
                </a:solidFill>
              </a:rPr>
              <a:t>'relu'</a:t>
            </a:r>
            <a:r>
              <a:t>))</a:t>
            </a:r>
          </a:p>
        </p:txBody>
      </p:sp>
      <p:grpSp>
        <p:nvGrpSpPr>
          <p:cNvPr id="302" name="Google Shape;132;g853cf1eb50_0_20"/>
          <p:cNvGrpSpPr/>
          <p:nvPr/>
        </p:nvGrpSpPr>
        <p:grpSpPr>
          <a:xfrm>
            <a:off x="5413650" y="4498418"/>
            <a:ext cx="3349249" cy="871731"/>
            <a:chOff x="0" y="0"/>
            <a:chExt cx="3349247" cy="871730"/>
          </a:xfrm>
        </p:grpSpPr>
        <p:sp>
          <p:nvSpPr>
            <p:cNvPr id="300" name="Rectangle"/>
            <p:cNvSpPr/>
            <p:nvPr/>
          </p:nvSpPr>
          <p:spPr>
            <a:xfrm>
              <a:off x="0" y="-1"/>
              <a:ext cx="3349248" cy="871732"/>
            </a:xfrm>
            <a:prstGeom prst="rect">
              <a:avLst/>
            </a:prstGeom>
            <a:noFill/>
            <a:ln w="28575" cap="flat">
              <a:solidFill>
                <a:srgbClr val="D71E2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1" name="“Stride”: How many pixels to slide the filter at each step."/>
            <p:cNvSpPr txBox="1"/>
            <p:nvPr/>
          </p:nvSpPr>
          <p:spPr>
            <a:xfrm>
              <a:off x="14287" y="144148"/>
              <a:ext cx="3320674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“Stride”: How many pixels to slide the filter at each step.</a:t>
              </a:r>
            </a:p>
          </p:txBody>
        </p:sp>
      </p:grpSp>
      <p:sp>
        <p:nvSpPr>
          <p:cNvPr id="303" name="Straight Arrow Connector 9"/>
          <p:cNvSpPr/>
          <p:nvPr/>
        </p:nvSpPr>
        <p:spPr>
          <a:xfrm flipH="1">
            <a:off x="4102442" y="4864372"/>
            <a:ext cx="1186251" cy="841988"/>
          </a:xfrm>
          <a:prstGeom prst="line">
            <a:avLst/>
          </a:prstGeom>
          <a:ln w="12700" cap="sq">
            <a:solidFill>
              <a:srgbClr val="756D6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1"/>
          <p:cNvSpPr txBox="1"/>
          <p:nvPr>
            <p:ph type="title"/>
          </p:nvPr>
        </p:nvSpPr>
        <p:spPr>
          <a:xfrm>
            <a:off x="487679" y="457200"/>
            <a:ext cx="11216642" cy="665099"/>
          </a:xfrm>
          <a:prstGeom prst="rect">
            <a:avLst/>
          </a:prstGeom>
        </p:spPr>
        <p:txBody>
          <a:bodyPr/>
          <a:lstStyle/>
          <a:p>
            <a:pPr/>
            <a:r>
              <a:t>Max Pooling</a:t>
            </a:r>
          </a:p>
        </p:txBody>
      </p:sp>
      <p:sp>
        <p:nvSpPr>
          <p:cNvPr id="306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Rectangle 6"/>
          <p:cNvSpPr/>
          <p:nvPr/>
        </p:nvSpPr>
        <p:spPr>
          <a:xfrm>
            <a:off x="2034986" y="3738281"/>
            <a:ext cx="1550897" cy="1952843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08" name="Rectangle 7"/>
          <p:cNvSpPr/>
          <p:nvPr/>
        </p:nvSpPr>
        <p:spPr>
          <a:xfrm>
            <a:off x="5453155" y="3559719"/>
            <a:ext cx="2713692" cy="260930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09" name="Rectangle 11"/>
          <p:cNvSpPr txBox="1"/>
          <p:nvPr/>
        </p:nvSpPr>
        <p:spPr>
          <a:xfrm>
            <a:off x="1440628" y="4994256"/>
            <a:ext cx="880542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5714"/>
              </a:lnSpc>
              <a:def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model.add(MaxPooling2D(pool_size=(</a:t>
            </a:r>
            <a:r>
              <a:rPr>
                <a:solidFill>
                  <a:srgbClr val="09885A"/>
                </a:solidFill>
              </a:rPr>
              <a:t>2</a:t>
            </a:r>
            <a:r>
              <a:t>, </a:t>
            </a:r>
            <a:r>
              <a:rPr>
                <a:solidFill>
                  <a:srgbClr val="09885A"/>
                </a:solidFill>
              </a:rPr>
              <a:t>2</a:t>
            </a:r>
            <a:r>
              <a:t>)))</a:t>
            </a:r>
          </a:p>
        </p:txBody>
      </p:sp>
      <p:pic>
        <p:nvPicPr>
          <p:cNvPr id="31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4907" y="990808"/>
            <a:ext cx="7456356" cy="3233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Review: Convolutional Layers In Keras</a:t>
            </a:r>
          </a:p>
        </p:txBody>
      </p:sp>
      <p:sp>
        <p:nvSpPr>
          <p:cNvPr id="313" name="Content Placeholder 2"/>
          <p:cNvSpPr txBox="1"/>
          <p:nvPr>
            <p:ph type="body" idx="1"/>
          </p:nvPr>
        </p:nvSpPr>
        <p:spPr>
          <a:xfrm>
            <a:off x="487679" y="1518633"/>
            <a:ext cx="11216642" cy="456882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5714"/>
              </a:lnSpc>
              <a:spcBef>
                <a:spcPts val="0"/>
              </a:spcBef>
              <a:buSzTx/>
              <a:buNone/>
              <a:defRPr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Convolutional Layer</a:t>
            </a:r>
            <a:endParaRPr>
              <a:solidFill>
                <a:srgbClr val="000000"/>
              </a:solidFill>
            </a:endParaRPr>
          </a:p>
          <a:p>
            <a:pPr marL="0" indent="0">
              <a:lnSpc>
                <a:spcPct val="135714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model.add(Conv2D(</a:t>
            </a:r>
            <a:r>
              <a:rPr>
                <a:solidFill>
                  <a:srgbClr val="09885A"/>
                </a:solidFill>
              </a:rPr>
              <a:t>64</a:t>
            </a:r>
            <a:r>
              <a:t>, </a:t>
            </a:r>
            <a:r>
              <a:rPr>
                <a:solidFill>
                  <a:srgbClr val="09885A"/>
                </a:solidFill>
              </a:rPr>
              <a:t>8</a:t>
            </a:r>
            <a:r>
              <a:t>, </a:t>
            </a:r>
            <a:r>
              <a:rPr>
                <a:solidFill>
                  <a:srgbClr val="09885A"/>
                </a:solidFill>
              </a:rPr>
              <a:t>8</a:t>
            </a:r>
            <a:r>
              <a:t>, input_shape=(</a:t>
            </a:r>
            <a:r>
              <a:rPr>
                <a:solidFill>
                  <a:srgbClr val="09885A"/>
                </a:solidFill>
              </a:rPr>
              <a:t>64</a:t>
            </a:r>
            <a:r>
              <a:t>, </a:t>
            </a:r>
            <a:r>
              <a:rPr>
                <a:solidFill>
                  <a:srgbClr val="09885A"/>
                </a:solidFill>
              </a:rPr>
              <a:t>64</a:t>
            </a:r>
            <a:r>
              <a:t>, </a:t>
            </a:r>
            <a:r>
              <a:rPr>
                <a:solidFill>
                  <a:srgbClr val="09885A"/>
                </a:solidFill>
              </a:rPr>
              <a:t>1</a:t>
            </a:r>
            <a:r>
              <a:t>), padding=</a:t>
            </a:r>
            <a:r>
              <a:rPr>
                <a:solidFill>
                  <a:srgbClr val="A31515"/>
                </a:solidFill>
              </a:rPr>
              <a:t>'same'</a:t>
            </a:r>
            <a:r>
              <a:t>, activation=</a:t>
            </a:r>
            <a:r>
              <a:rPr>
                <a:solidFill>
                  <a:srgbClr val="A31515"/>
                </a:solidFill>
              </a:rPr>
              <a:t>'relu'</a:t>
            </a:r>
            <a:r>
              <a:t>))</a:t>
            </a:r>
          </a:p>
          <a:p>
            <a:pPr marL="0" indent="0">
              <a:lnSpc>
                <a:spcPct val="135714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0" indent="0">
              <a:lnSpc>
                <a:spcPct val="135714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0" indent="0">
              <a:lnSpc>
                <a:spcPct val="135714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0" indent="0">
              <a:lnSpc>
                <a:spcPct val="135714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0" indent="0">
              <a:lnSpc>
                <a:spcPct val="135714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0" indent="0">
              <a:lnSpc>
                <a:spcPct val="135714"/>
              </a:lnSpc>
              <a:spcBef>
                <a:spcPts val="0"/>
              </a:spcBef>
              <a:buSzTx/>
              <a:buNone/>
              <a:defRPr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Pooling Layer</a:t>
            </a:r>
            <a:endParaRPr>
              <a:solidFill>
                <a:srgbClr val="000000"/>
              </a:solidFill>
            </a:endParaRPr>
          </a:p>
          <a:p>
            <a:pPr marL="0" indent="0">
              <a:lnSpc>
                <a:spcPct val="135714"/>
              </a:lnSpc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model.add(MaxPooling2D(pool_size=(</a:t>
            </a:r>
            <a:r>
              <a:rPr>
                <a:solidFill>
                  <a:srgbClr val="09885A"/>
                </a:solidFill>
              </a:rPr>
              <a:t>2</a:t>
            </a:r>
            <a:r>
              <a:t>, </a:t>
            </a:r>
            <a:r>
              <a:rPr>
                <a:solidFill>
                  <a:srgbClr val="09885A"/>
                </a:solidFill>
              </a:rPr>
              <a:t>2</a:t>
            </a:r>
            <a:r>
              <a:t>)))</a:t>
            </a:r>
          </a:p>
        </p:txBody>
      </p:sp>
      <p:sp>
        <p:nvSpPr>
          <p:cNvPr id="314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7" name="Google Shape;129;g853cf1eb50_0_20"/>
          <p:cNvGrpSpPr/>
          <p:nvPr/>
        </p:nvGrpSpPr>
        <p:grpSpPr>
          <a:xfrm>
            <a:off x="1534550" y="2809694"/>
            <a:ext cx="2109092" cy="429616"/>
            <a:chOff x="0" y="0"/>
            <a:chExt cx="2109090" cy="429615"/>
          </a:xfrm>
        </p:grpSpPr>
        <p:sp>
          <p:nvSpPr>
            <p:cNvPr id="315" name="Rectangle"/>
            <p:cNvSpPr/>
            <p:nvPr/>
          </p:nvSpPr>
          <p:spPr>
            <a:xfrm>
              <a:off x="-1" y="-1"/>
              <a:ext cx="2109092" cy="429617"/>
            </a:xfrm>
            <a:prstGeom prst="rect">
              <a:avLst/>
            </a:prstGeom>
            <a:noFill/>
            <a:ln w="28575" cap="flat">
              <a:solidFill>
                <a:srgbClr val="D71E2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" name="Number of Filters"/>
            <p:cNvSpPr txBox="1"/>
            <p:nvPr/>
          </p:nvSpPr>
          <p:spPr>
            <a:xfrm>
              <a:off x="14287" y="24690"/>
              <a:ext cx="208051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Number of Filters</a:t>
              </a:r>
            </a:p>
          </p:txBody>
        </p:sp>
      </p:grpSp>
      <p:grpSp>
        <p:nvGrpSpPr>
          <p:cNvPr id="320" name="Google Shape;131;g853cf1eb50_0_20"/>
          <p:cNvGrpSpPr/>
          <p:nvPr/>
        </p:nvGrpSpPr>
        <p:grpSpPr>
          <a:xfrm>
            <a:off x="4806877" y="580095"/>
            <a:ext cx="3510272" cy="1008441"/>
            <a:chOff x="0" y="0"/>
            <a:chExt cx="3510271" cy="1008439"/>
          </a:xfrm>
        </p:grpSpPr>
        <p:sp>
          <p:nvSpPr>
            <p:cNvPr id="318" name="Rectangle"/>
            <p:cNvSpPr/>
            <p:nvPr/>
          </p:nvSpPr>
          <p:spPr>
            <a:xfrm>
              <a:off x="-1" y="-1"/>
              <a:ext cx="3510273" cy="1008441"/>
            </a:xfrm>
            <a:prstGeom prst="rect">
              <a:avLst/>
            </a:prstGeom>
            <a:noFill/>
            <a:ln w="28575" cap="flat">
              <a:solidFill>
                <a:srgbClr val="D71E2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9" name="“Kernel_Size”: How many pixels (square) should each filter examine."/>
            <p:cNvSpPr txBox="1"/>
            <p:nvPr/>
          </p:nvSpPr>
          <p:spPr>
            <a:xfrm>
              <a:off x="14287" y="212502"/>
              <a:ext cx="3481697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“Kernel_Size”: How many pixels (square) should each filter examine.</a:t>
              </a:r>
            </a:p>
          </p:txBody>
        </p:sp>
      </p:grpSp>
      <p:grpSp>
        <p:nvGrpSpPr>
          <p:cNvPr id="323" name="Google Shape;132;g853cf1eb50_0_20"/>
          <p:cNvGrpSpPr/>
          <p:nvPr/>
        </p:nvGrpSpPr>
        <p:grpSpPr>
          <a:xfrm>
            <a:off x="4509570" y="2422156"/>
            <a:ext cx="3349249" cy="871731"/>
            <a:chOff x="0" y="0"/>
            <a:chExt cx="3349247" cy="871730"/>
          </a:xfrm>
        </p:grpSpPr>
        <p:sp>
          <p:nvSpPr>
            <p:cNvPr id="321" name="Rectangle"/>
            <p:cNvSpPr/>
            <p:nvPr/>
          </p:nvSpPr>
          <p:spPr>
            <a:xfrm>
              <a:off x="0" y="-1"/>
              <a:ext cx="3349248" cy="871732"/>
            </a:xfrm>
            <a:prstGeom prst="rect">
              <a:avLst/>
            </a:prstGeom>
            <a:noFill/>
            <a:ln w="28575" cap="flat">
              <a:solidFill>
                <a:srgbClr val="D71E2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2" name="“Stride”: How many pixels to slide the filter at each step."/>
            <p:cNvSpPr txBox="1"/>
            <p:nvPr/>
          </p:nvSpPr>
          <p:spPr>
            <a:xfrm>
              <a:off x="14287" y="144148"/>
              <a:ext cx="3320674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“Stride”: How many pixels to slide the filter at each step.</a:t>
              </a:r>
            </a:p>
          </p:txBody>
        </p:sp>
      </p:grpSp>
      <p:grpSp>
        <p:nvGrpSpPr>
          <p:cNvPr id="326" name="Google Shape;133;g853cf1eb50_0_20"/>
          <p:cNvGrpSpPr/>
          <p:nvPr/>
        </p:nvGrpSpPr>
        <p:grpSpPr>
          <a:xfrm>
            <a:off x="2667933" y="4852499"/>
            <a:ext cx="2911504" cy="478259"/>
            <a:chOff x="0" y="0"/>
            <a:chExt cx="2911502" cy="478258"/>
          </a:xfrm>
        </p:grpSpPr>
        <p:sp>
          <p:nvSpPr>
            <p:cNvPr id="324" name="Rectangle"/>
            <p:cNvSpPr/>
            <p:nvPr/>
          </p:nvSpPr>
          <p:spPr>
            <a:xfrm>
              <a:off x="-1" y="-1"/>
              <a:ext cx="2911504" cy="478260"/>
            </a:xfrm>
            <a:prstGeom prst="rect">
              <a:avLst/>
            </a:prstGeom>
            <a:noFill/>
            <a:ln w="28575" cap="flat">
              <a:solidFill>
                <a:srgbClr val="D71E2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5" name="Size of the Region to pool"/>
            <p:cNvSpPr txBox="1"/>
            <p:nvPr/>
          </p:nvSpPr>
          <p:spPr>
            <a:xfrm>
              <a:off x="14287" y="49012"/>
              <a:ext cx="288292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Size of the Region to pool</a:t>
              </a:r>
            </a:p>
          </p:txBody>
        </p:sp>
      </p:grpSp>
      <p:sp>
        <p:nvSpPr>
          <p:cNvPr id="327" name="Google Shape;134;g853cf1eb50_0_20"/>
          <p:cNvSpPr/>
          <p:nvPr/>
        </p:nvSpPr>
        <p:spPr>
          <a:xfrm flipV="1">
            <a:off x="2589096" y="2222341"/>
            <a:ext cx="78839" cy="587355"/>
          </a:xfrm>
          <a:prstGeom prst="line">
            <a:avLst/>
          </a:prstGeom>
          <a:ln w="28575">
            <a:solidFill>
              <a:srgbClr val="D71E28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8" name="Google Shape;135;g853cf1eb50_0_20"/>
          <p:cNvSpPr/>
          <p:nvPr/>
        </p:nvSpPr>
        <p:spPr>
          <a:xfrm flipH="1">
            <a:off x="3142034" y="1084315"/>
            <a:ext cx="1664844" cy="833621"/>
          </a:xfrm>
          <a:prstGeom prst="line">
            <a:avLst/>
          </a:prstGeom>
          <a:ln w="28575">
            <a:solidFill>
              <a:srgbClr val="D71E28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9" name="Google Shape;136;g853cf1eb50_0_20"/>
          <p:cNvSpPr/>
          <p:nvPr/>
        </p:nvSpPr>
        <p:spPr>
          <a:xfrm flipH="1" flipV="1">
            <a:off x="3548479" y="2206803"/>
            <a:ext cx="961092" cy="651219"/>
          </a:xfrm>
          <a:prstGeom prst="line">
            <a:avLst/>
          </a:prstGeom>
          <a:ln w="28575">
            <a:solidFill>
              <a:srgbClr val="D71E28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Google Shape;134;g853cf1eb50_0_20"/>
          <p:cNvSpPr/>
          <p:nvPr/>
        </p:nvSpPr>
        <p:spPr>
          <a:xfrm flipV="1">
            <a:off x="4123685" y="4542816"/>
            <a:ext cx="117576" cy="309683"/>
          </a:xfrm>
          <a:prstGeom prst="line">
            <a:avLst/>
          </a:prstGeom>
          <a:ln w="28575">
            <a:solidFill>
              <a:srgbClr val="D71E28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1" name="Google Shape;130;g853cf1eb50_0_20"/>
          <p:cNvSpPr txBox="1"/>
          <p:nvPr/>
        </p:nvSpPr>
        <p:spPr>
          <a:xfrm>
            <a:off x="487679" y="5656219"/>
            <a:ext cx="1072896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Warning: Making sure that dimensions make sense can be more challenging convolutional networks than in feed forward.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24;p7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Neural Networks</a:t>
            </a:r>
            <a:br/>
            <a:r>
              <a:rPr sz="2000"/>
              <a:t>Convolutional layers</a:t>
            </a:r>
          </a:p>
        </p:txBody>
      </p:sp>
      <p:sp>
        <p:nvSpPr>
          <p:cNvPr id="334" name="Google Shape;325;p7"/>
          <p:cNvSpPr txBox="1"/>
          <p:nvPr>
            <p:ph type="body" idx="1"/>
          </p:nvPr>
        </p:nvSpPr>
        <p:spPr>
          <a:xfrm>
            <a:off x="486832" y="1600202"/>
            <a:ext cx="11216642" cy="4568826"/>
          </a:xfrm>
          <a:prstGeom prst="rect">
            <a:avLst/>
          </a:prstGeom>
        </p:spPr>
        <p:txBody>
          <a:bodyPr/>
          <a:lstStyle/>
          <a:p>
            <a:pPr marL="171450" indent="-171450">
              <a:spcBef>
                <a:spcPts val="0"/>
              </a:spcBef>
              <a:defRPr b="1"/>
            </a:pPr>
            <a:r>
              <a:t>Convolutional layers</a:t>
            </a:r>
            <a:r>
              <a:rPr b="0"/>
              <a:t>, which use the same weights on sliding windows across the entire image</a:t>
            </a:r>
            <a:endParaRPr b="0"/>
          </a:p>
          <a:p>
            <a:pPr lvl="1" marL="342900" indent="-171450">
              <a:spcBef>
                <a:spcPts val="300"/>
              </a:spcBef>
            </a:pPr>
            <a:r>
              <a:t>Can be viewed as a set of filters, which have been trained to recognize certain structures in the image</a:t>
            </a:r>
          </a:p>
          <a:p>
            <a:pPr lvl="1" marL="342900" indent="-171450">
              <a:spcBef>
                <a:spcPts val="300"/>
              </a:spcBef>
            </a:pPr>
            <a:r>
              <a:t>“Examine” what’s in a particular window of the image</a:t>
            </a:r>
          </a:p>
          <a:p>
            <a:pPr lvl="1" marL="342900" indent="-171450">
              <a:spcBef>
                <a:spcPts val="300"/>
              </a:spcBef>
            </a:pPr>
            <a:r>
              <a:t>Weights are fixed no matter which part of the image they are examining</a:t>
            </a:r>
          </a:p>
          <a:p>
            <a:pPr lvl="1" marL="342900" indent="-171450">
              <a:spcBef>
                <a:spcPts val="300"/>
              </a:spcBef>
            </a:pPr>
            <a:r>
              <a:t>Each filter is to see some type of visual feature, such as the edge of some orientation or a blotch of some color, or eventually entire honeycomb or wheel-like patterns</a:t>
            </a:r>
          </a:p>
        </p:txBody>
      </p:sp>
      <p:sp>
        <p:nvSpPr>
          <p:cNvPr id="335" name="Google Shape;326;p7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6" name="Google Shape;327;p7" descr="Google Shape;327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9463" y="3492765"/>
            <a:ext cx="5427383" cy="2676262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Google Shape;328;p7"/>
          <p:cNvSpPr/>
          <p:nvPr/>
        </p:nvSpPr>
        <p:spPr>
          <a:xfrm>
            <a:off x="3671520" y="3738281"/>
            <a:ext cx="1698340" cy="1595719"/>
          </a:xfrm>
          <a:prstGeom prst="rect">
            <a:avLst/>
          </a:prstGeom>
          <a:ln w="28575">
            <a:solidFill>
              <a:srgbClr val="D71E28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38" name="Google Shape;329;p7"/>
          <p:cNvSpPr/>
          <p:nvPr/>
        </p:nvSpPr>
        <p:spPr>
          <a:xfrm>
            <a:off x="2034986" y="3738281"/>
            <a:ext cx="1550897" cy="1952843"/>
          </a:xfrm>
          <a:prstGeom prst="rect">
            <a:avLst/>
          </a:prstGeom>
          <a:solidFill>
            <a:srgbClr val="FFFFFF">
              <a:alpha val="6980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39" name="Google Shape;330;p7"/>
          <p:cNvSpPr/>
          <p:nvPr/>
        </p:nvSpPr>
        <p:spPr>
          <a:xfrm>
            <a:off x="5453155" y="3559719"/>
            <a:ext cx="2713692" cy="2609308"/>
          </a:xfrm>
          <a:prstGeom prst="rect">
            <a:avLst/>
          </a:prstGeom>
          <a:solidFill>
            <a:srgbClr val="FFFFFF">
              <a:alpha val="6980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35;p8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Neural Networks</a:t>
            </a:r>
            <a:br/>
            <a:r>
              <a:rPr sz="2000"/>
              <a:t>Pooling Layers</a:t>
            </a:r>
          </a:p>
        </p:txBody>
      </p:sp>
      <p:sp>
        <p:nvSpPr>
          <p:cNvPr id="342" name="Google Shape;336;p8"/>
          <p:cNvSpPr txBox="1"/>
          <p:nvPr>
            <p:ph type="body" idx="1"/>
          </p:nvPr>
        </p:nvSpPr>
        <p:spPr>
          <a:xfrm>
            <a:off x="486832" y="1600202"/>
            <a:ext cx="11216642" cy="4568826"/>
          </a:xfrm>
          <a:prstGeom prst="rect">
            <a:avLst/>
          </a:prstGeom>
        </p:spPr>
        <p:txBody>
          <a:bodyPr/>
          <a:lstStyle/>
          <a:p>
            <a:pPr marL="171450" indent="-171450">
              <a:spcBef>
                <a:spcPts val="0"/>
              </a:spcBef>
              <a:defRPr b="1"/>
            </a:pPr>
            <a:r>
              <a:t>Pooling layers</a:t>
            </a:r>
            <a:r>
              <a:rPr b="0"/>
              <a:t>, where output from earlier layers is combined and reduced</a:t>
            </a:r>
            <a:endParaRPr b="0"/>
          </a:p>
          <a:p>
            <a:pPr lvl="1" marL="342900" indent="-171450">
              <a:spcBef>
                <a:spcPts val="300"/>
              </a:spcBef>
            </a:pPr>
            <a:r>
              <a:t>Used to progressively reduce the spatial size of the representation to reduce the amount of parameters and computation in the network</a:t>
            </a:r>
          </a:p>
          <a:p>
            <a:pPr lvl="1" marL="342900" indent="-171450">
              <a:spcBef>
                <a:spcPts val="300"/>
              </a:spcBef>
            </a:pPr>
            <a:r>
              <a:t>Hence, it controls overfitting</a:t>
            </a:r>
          </a:p>
          <a:p>
            <a:pPr lvl="1" marL="342900" indent="-171450">
              <a:spcBef>
                <a:spcPts val="300"/>
              </a:spcBef>
            </a:pPr>
            <a:r>
              <a:t>Two types include “</a:t>
            </a:r>
            <a:r>
              <a:rPr b="1"/>
              <a:t>max pooling</a:t>
            </a:r>
            <a:r>
              <a:t>” and “</a:t>
            </a:r>
            <a:r>
              <a:rPr b="1"/>
              <a:t>average pooling</a:t>
            </a:r>
            <a:r>
              <a:t>,” which select the maximum or average value, respectively, of activations over an area of the image, rather than every activation</a:t>
            </a:r>
          </a:p>
        </p:txBody>
      </p:sp>
      <p:sp>
        <p:nvSpPr>
          <p:cNvPr id="343" name="Google Shape;337;p8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4" name="Google Shape;338;p8" descr="Google Shape;338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9463" y="3492765"/>
            <a:ext cx="5427383" cy="267626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Google Shape;339;p8"/>
          <p:cNvSpPr/>
          <p:nvPr/>
        </p:nvSpPr>
        <p:spPr>
          <a:xfrm>
            <a:off x="5321024" y="3891336"/>
            <a:ext cx="1232176" cy="1433699"/>
          </a:xfrm>
          <a:prstGeom prst="rect">
            <a:avLst/>
          </a:prstGeom>
          <a:ln w="28575">
            <a:solidFill>
              <a:srgbClr val="D71E28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46" name="Google Shape;340;p8"/>
          <p:cNvSpPr/>
          <p:nvPr/>
        </p:nvSpPr>
        <p:spPr>
          <a:xfrm>
            <a:off x="2034987" y="3738281"/>
            <a:ext cx="3200402" cy="1981201"/>
          </a:xfrm>
          <a:prstGeom prst="rect">
            <a:avLst/>
          </a:prstGeom>
          <a:solidFill>
            <a:srgbClr val="FFFFFF">
              <a:alpha val="6980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47" name="Google Shape;341;p8"/>
          <p:cNvSpPr/>
          <p:nvPr/>
        </p:nvSpPr>
        <p:spPr>
          <a:xfrm>
            <a:off x="6615951" y="3492765"/>
            <a:ext cx="1636533" cy="2676262"/>
          </a:xfrm>
          <a:prstGeom prst="rect">
            <a:avLst/>
          </a:prstGeom>
          <a:solidFill>
            <a:srgbClr val="FFFFFF">
              <a:alpha val="6980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6;p9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Neural Networks</a:t>
            </a:r>
            <a:br/>
            <a:r>
              <a:rPr sz="2000"/>
              <a:t>Layers</a:t>
            </a:r>
          </a:p>
        </p:txBody>
      </p:sp>
      <p:sp>
        <p:nvSpPr>
          <p:cNvPr id="350" name="Google Shape;347;p9"/>
          <p:cNvSpPr txBox="1"/>
          <p:nvPr>
            <p:ph type="body" idx="1"/>
          </p:nvPr>
        </p:nvSpPr>
        <p:spPr>
          <a:xfrm>
            <a:off x="486832" y="1600202"/>
            <a:ext cx="11216642" cy="4568826"/>
          </a:xfrm>
          <a:prstGeom prst="rect">
            <a:avLst/>
          </a:prstGeom>
        </p:spPr>
        <p:txBody>
          <a:bodyPr/>
          <a:lstStyle/>
          <a:p>
            <a:pPr marL="171450" indent="-171450">
              <a:spcBef>
                <a:spcPts val="0"/>
              </a:spcBef>
            </a:pPr>
            <a:r>
              <a:t>These layers provide at least two benefits:</a:t>
            </a:r>
          </a:p>
          <a:p>
            <a:pPr lvl="1" marL="342900" indent="-171450">
              <a:spcBef>
                <a:spcPts val="300"/>
              </a:spcBef>
            </a:pPr>
            <a:r>
              <a:t>Provide a way to recognize signals (and therefore objects) no matter where they are located in the image</a:t>
            </a:r>
          </a:p>
          <a:p>
            <a:pPr lvl="1" marL="342900" indent="-171450">
              <a:spcBef>
                <a:spcPts val="300"/>
              </a:spcBef>
            </a:pPr>
            <a:r>
              <a:t>Reduce the total number of weights learned in the network, improving training</a:t>
            </a:r>
          </a:p>
        </p:txBody>
      </p:sp>
      <p:sp>
        <p:nvSpPr>
          <p:cNvPr id="351" name="Google Shape;348;p9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2" name="Google Shape;349;p9" descr="Google Shape;349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0682" y="2923595"/>
            <a:ext cx="7315201" cy="2696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406;p15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Neural Networks Wrap-Up</a:t>
            </a:r>
          </a:p>
        </p:txBody>
      </p:sp>
      <p:sp>
        <p:nvSpPr>
          <p:cNvPr id="355" name="Google Shape;407;p15"/>
          <p:cNvSpPr txBox="1"/>
          <p:nvPr>
            <p:ph type="body" idx="1"/>
          </p:nvPr>
        </p:nvSpPr>
        <p:spPr>
          <a:xfrm>
            <a:off x="486832" y="1600202"/>
            <a:ext cx="11216642" cy="4568826"/>
          </a:xfrm>
          <a:prstGeom prst="rect">
            <a:avLst/>
          </a:prstGeom>
        </p:spPr>
        <p:txBody>
          <a:bodyPr/>
          <a:lstStyle/>
          <a:p>
            <a:pPr marL="171450" indent="-171450">
              <a:spcBef>
                <a:spcPts val="0"/>
              </a:spcBef>
            </a:pPr>
            <a:r>
              <a:t>Models discussed</a:t>
            </a:r>
          </a:p>
          <a:p>
            <a:pPr lvl="1" marL="342900" indent="-171450">
              <a:spcBef>
                <a:spcPts val="300"/>
              </a:spcBef>
            </a:pPr>
            <a:r>
              <a:t>Convolutional neural networks</a:t>
            </a:r>
          </a:p>
          <a:p>
            <a:pPr marL="171450" indent="-171450"/>
            <a:r>
              <a:t>Tools discussed</a:t>
            </a:r>
          </a:p>
          <a:p>
            <a:pPr lvl="1" marL="342900" indent="-171450">
              <a:spcBef>
                <a:spcPts val="300"/>
              </a:spcBef>
            </a:pPr>
            <a:r>
              <a:t>TensorFlow and Keras</a:t>
            </a:r>
          </a:p>
          <a:p>
            <a:pPr marL="171450" indent="-171450"/>
            <a:r>
              <a:t>Examples discussed</a:t>
            </a:r>
          </a:p>
          <a:p>
            <a:pPr lvl="1" marL="342900" indent="-171450">
              <a:spcBef>
                <a:spcPts val="300"/>
              </a:spcBef>
            </a:pPr>
            <a:r>
              <a:t>Facial recognition</a:t>
            </a:r>
          </a:p>
          <a:p>
            <a:pPr lvl="1" marL="342900" indent="-171450">
              <a:spcBef>
                <a:spcPts val="300"/>
              </a:spcBef>
            </a:pPr>
            <a:r>
              <a:t>Animating photos</a:t>
            </a:r>
          </a:p>
        </p:txBody>
      </p:sp>
      <p:sp>
        <p:nvSpPr>
          <p:cNvPr id="356" name="Google Shape;408;p15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7" name="Google Shape;409;p15" descr="Google Shape;409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3411" y="1295400"/>
            <a:ext cx="3657601" cy="4318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Neural Network Simulation</a:t>
            </a:r>
          </a:p>
        </p:txBody>
      </p:sp>
      <p:pic>
        <p:nvPicPr>
          <p:cNvPr id="216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362" y="1600200"/>
            <a:ext cx="11215688" cy="456882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TextBox 5"/>
          <p:cNvSpPr txBox="1"/>
          <p:nvPr/>
        </p:nvSpPr>
        <p:spPr>
          <a:xfrm>
            <a:off x="487364" y="6253703"/>
            <a:ext cx="1121568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 algn="ctr">
              <a:spcBef>
                <a:spcPts val="1200"/>
              </a:spcBef>
              <a:buSzPct val="100000"/>
              <a:buFont typeface="Helvetica"/>
              <a:buChar char="•"/>
              <a:defRPr sz="1600">
                <a:latin typeface="Wells Fargo Sans"/>
                <a:ea typeface="Wells Fargo Sans"/>
                <a:cs typeface="Wells Fargo Sans"/>
                <a:sym typeface="Wells Fargo Sans"/>
              </a:defRPr>
            </a:pPr>
            <a:r>
              <a:t>Link to video:  </a:t>
            </a:r>
            <a:r>
              <a:rPr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 invalidUrl="" action="" tgtFrame="" tooltip="" history="1" highlightClick="0" endSnd="0"/>
              </a:rPr>
              <a:t>https://www.youtube.com/watch?v=3JQ3hYko51Y</a:t>
            </a:r>
          </a:p>
        </p:txBody>
      </p:sp>
      <p:sp>
        <p:nvSpPr>
          <p:cNvPr id="219" name="Destination: Convolutional Neural Networks"/>
          <p:cNvSpPr txBox="1"/>
          <p:nvPr/>
        </p:nvSpPr>
        <p:spPr>
          <a:xfrm>
            <a:off x="2124789" y="3143991"/>
            <a:ext cx="794242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defRPr sz="3200">
                <a:latin typeface="Play"/>
                <a:ea typeface="Play"/>
                <a:cs typeface="Play"/>
                <a:sym typeface="Play"/>
              </a:defRPr>
            </a:lvl1pPr>
          </a:lstStyle>
          <a:p>
            <a:pPr/>
            <a:r>
              <a:t>Destination: Convolutional Neural Networks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Understanding Why Convolutions Work</a:t>
            </a:r>
          </a:p>
        </p:txBody>
      </p:sp>
      <p:sp>
        <p:nvSpPr>
          <p:cNvPr id="222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Dstination: Convolutional Neural Networks"/>
          <p:cNvSpPr txBox="1"/>
          <p:nvPr/>
        </p:nvSpPr>
        <p:spPr>
          <a:xfrm>
            <a:off x="2124789" y="3143991"/>
            <a:ext cx="771640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defRPr sz="3200">
                <a:latin typeface="Play"/>
                <a:ea typeface="Play"/>
                <a:cs typeface="Play"/>
                <a:sym typeface="Play"/>
              </a:defRPr>
            </a:lvl1pPr>
          </a:lstStyle>
          <a:p>
            <a:pPr/>
            <a:r>
              <a:t>Dstination: Convolutional Neural Networks</a:t>
            </a:r>
          </a:p>
        </p:txBody>
      </p:sp>
      <p:grpSp>
        <p:nvGrpSpPr>
          <p:cNvPr id="226" name="Image Gallery"/>
          <p:cNvGrpSpPr/>
          <p:nvPr/>
        </p:nvGrpSpPr>
        <p:grpSpPr>
          <a:xfrm>
            <a:off x="863474" y="1405274"/>
            <a:ext cx="9821334" cy="5156201"/>
            <a:chOff x="0" y="0"/>
            <a:chExt cx="9821333" cy="5156200"/>
          </a:xfrm>
        </p:grpSpPr>
        <p:pic>
          <p:nvPicPr>
            <p:cNvPr id="224" name="Screen Shot 2024-08-06 at 11.39.02 PM.png" descr="Screen Shot 2024-08-06 at 11.3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244" t="0" r="11244" b="0"/>
            <a:stretch>
              <a:fillRect/>
            </a:stretch>
          </p:blipFill>
          <p:spPr>
            <a:xfrm>
              <a:off x="0" y="0"/>
              <a:ext cx="9821334" cy="4730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Recommended Video: https://www.youtube.com/watch?v=KuXjwB4LzSA"/>
            <p:cNvSpPr/>
            <p:nvPr/>
          </p:nvSpPr>
          <p:spPr>
            <a:xfrm>
              <a:off x="0" y="4806416"/>
              <a:ext cx="9821334" cy="349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Recommended Video: </a:t>
              </a:r>
              <a:r>
                <a:rPr u="sng">
                  <a:solidFill>
                    <a:schemeClr val="accent4"/>
                  </a:solidFill>
                  <a:uFill>
                    <a:solidFill>
                      <a:schemeClr val="accent4"/>
                    </a:solidFill>
                  </a:uFill>
                  <a:hlinkClick r:id="rId3" invalidUrl="" action="" tgtFrame="" tooltip="" history="1" highlightClick="0" endSnd="0"/>
                </a:rPr>
                <a:t>https://www.youtube.com/watch?v=KuXjwB4LzSA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378;p12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Neural Networks</a:t>
            </a:r>
            <a:br/>
            <a:r>
              <a:rPr sz="2000"/>
              <a:t>Applications</a:t>
            </a:r>
          </a:p>
        </p:txBody>
      </p:sp>
      <p:pic>
        <p:nvPicPr>
          <p:cNvPr id="229" name="Google Shape;379;p12" descr="Google Shape;379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4139" y="1577339"/>
            <a:ext cx="9144001" cy="456882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Google Shape;380;p12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Google Shape;381;p12"/>
          <p:cNvSpPr txBox="1"/>
          <p:nvPr/>
        </p:nvSpPr>
        <p:spPr>
          <a:xfrm>
            <a:off x="487362" y="6286500"/>
            <a:ext cx="1121568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buClr>
                <a:srgbClr val="141414"/>
              </a:buClr>
              <a:buSzPts val="1600"/>
              <a:buFont typeface="Arial"/>
              <a:buChar char="•"/>
              <a:defRPr sz="1600"/>
            </a:pPr>
            <a:r>
              <a:t>Link to video: </a:t>
            </a:r>
            <a:r>
              <a:rPr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 invalidUrl="" action="" tgtFrame="" tooltip="" history="1" highlightClick="0" endSnd="0"/>
              </a:rPr>
              <a:t>https://www.youtube.com</a:t>
            </a:r>
            <a:r>
              <a:rPr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3" invalidUrl="" action="" tgtFrame="" tooltip="" history="1" highlightClick="0" endSnd="0"/>
              </a:rPr>
              <a:t>/watch?v=vC3bTziLRTA</a:t>
            </a:r>
            <a:r>
              <a:t> </a:t>
            </a:r>
          </a:p>
        </p:txBody>
      </p:sp>
      <p:sp>
        <p:nvSpPr>
          <p:cNvPr id="232" name="Google Shape;382;p12"/>
          <p:cNvSpPr txBox="1"/>
          <p:nvPr/>
        </p:nvSpPr>
        <p:spPr>
          <a:xfrm>
            <a:off x="487362" y="1246093"/>
            <a:ext cx="11215689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1600" u="sng"/>
            </a:lvl1pPr>
          </a:lstStyle>
          <a:p>
            <a:pPr/>
            <a:r>
              <a:t>Facial Recognition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Computer Vision</a:t>
            </a:r>
          </a:p>
        </p:txBody>
      </p:sp>
      <p:sp>
        <p:nvSpPr>
          <p:cNvPr id="235" name="Text Placeholder 2"/>
          <p:cNvSpPr txBox="1"/>
          <p:nvPr>
            <p:ph type="body" idx="1"/>
          </p:nvPr>
        </p:nvSpPr>
        <p:spPr>
          <a:xfrm>
            <a:off x="486832" y="1600202"/>
            <a:ext cx="11216642" cy="4568826"/>
          </a:xfrm>
          <a:prstGeom prst="rect">
            <a:avLst/>
          </a:prstGeom>
        </p:spPr>
        <p:txBody>
          <a:bodyPr/>
          <a:lstStyle>
            <a:lvl1pPr marL="0" indent="114300">
              <a:buSzTx/>
              <a:buNone/>
              <a:defRPr sz="2000"/>
            </a:lvl1pPr>
          </a:lstStyle>
          <a:p>
            <a:pPr/>
            <a:r>
              <a:t> Feature Detection </a:t>
            </a:r>
          </a:p>
        </p:txBody>
      </p:sp>
      <p:sp>
        <p:nvSpPr>
          <p:cNvPr id="236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9940" t="19792" r="11285" b="56458"/>
          <a:stretch>
            <a:fillRect/>
          </a:stretch>
        </p:blipFill>
        <p:spPr>
          <a:xfrm>
            <a:off x="-1" y="2622375"/>
            <a:ext cx="11512387" cy="2169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Computer Vision</a:t>
            </a:r>
          </a:p>
        </p:txBody>
      </p:sp>
      <p:sp>
        <p:nvSpPr>
          <p:cNvPr id="240" name="Text Placeholder 2"/>
          <p:cNvSpPr txBox="1"/>
          <p:nvPr>
            <p:ph type="body" idx="1"/>
          </p:nvPr>
        </p:nvSpPr>
        <p:spPr>
          <a:xfrm>
            <a:off x="486832" y="1600202"/>
            <a:ext cx="11216642" cy="4568826"/>
          </a:xfrm>
          <a:prstGeom prst="rect">
            <a:avLst/>
          </a:prstGeom>
        </p:spPr>
        <p:txBody>
          <a:bodyPr/>
          <a:lstStyle>
            <a:lvl1pPr marL="0" indent="114300">
              <a:buSzTx/>
              <a:buNone/>
            </a:lvl1pPr>
          </a:lstStyle>
          <a:p>
            <a:pPr/>
            <a:r>
              <a:t>Edges Detection </a:t>
            </a:r>
          </a:p>
        </p:txBody>
      </p:sp>
      <p:sp>
        <p:nvSpPr>
          <p:cNvPr id="241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30118" t="46975" r="18056" b="11875"/>
          <a:stretch>
            <a:fillRect/>
          </a:stretch>
        </p:blipFill>
        <p:spPr>
          <a:xfrm>
            <a:off x="2343150" y="1368428"/>
            <a:ext cx="9673831" cy="480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Computer Vision</a:t>
            </a:r>
          </a:p>
        </p:txBody>
      </p:sp>
      <p:sp>
        <p:nvSpPr>
          <p:cNvPr id="245" name="Text Placeholder 2"/>
          <p:cNvSpPr txBox="1"/>
          <p:nvPr>
            <p:ph type="body" idx="1"/>
          </p:nvPr>
        </p:nvSpPr>
        <p:spPr>
          <a:xfrm>
            <a:off x="486832" y="1600202"/>
            <a:ext cx="11216642" cy="4568826"/>
          </a:xfrm>
          <a:prstGeom prst="rect">
            <a:avLst/>
          </a:prstGeom>
        </p:spPr>
        <p:txBody>
          <a:bodyPr/>
          <a:lstStyle/>
          <a:p>
            <a:pPr marL="0" indent="114300">
              <a:buSzTx/>
              <a:buNone/>
            </a:pPr>
            <a:r>
              <a:t>Vertical </a:t>
            </a:r>
          </a:p>
          <a:p>
            <a:pPr marL="0" indent="114300">
              <a:buSzTx/>
              <a:buNone/>
            </a:pPr>
            <a:r>
              <a:t>Edges Detection </a:t>
            </a:r>
          </a:p>
        </p:txBody>
      </p:sp>
      <p:sp>
        <p:nvSpPr>
          <p:cNvPr id="246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8898" t="21334" r="6205" b="12045"/>
          <a:stretch>
            <a:fillRect/>
          </a:stretch>
        </p:blipFill>
        <p:spPr>
          <a:xfrm>
            <a:off x="2388022" y="1600201"/>
            <a:ext cx="9315451" cy="4568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/>
          <p:nvPr>
            <p:ph type="title"/>
          </p:nvPr>
        </p:nvSpPr>
        <p:spPr>
          <a:xfrm>
            <a:off x="127198" y="238336"/>
            <a:ext cx="11216641" cy="665100"/>
          </a:xfrm>
          <a:prstGeom prst="rect">
            <a:avLst/>
          </a:prstGeom>
        </p:spPr>
        <p:txBody>
          <a:bodyPr/>
          <a:lstStyle/>
          <a:p>
            <a:pPr defTabSz="859536">
              <a:defRPr sz="2256"/>
            </a:pPr>
            <a:r>
              <a:t>Convolutional Neural Networks</a:t>
            </a:r>
            <a:br/>
          </a:p>
        </p:txBody>
      </p:sp>
      <p:sp>
        <p:nvSpPr>
          <p:cNvPr id="250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Rectangle 6"/>
          <p:cNvSpPr/>
          <p:nvPr/>
        </p:nvSpPr>
        <p:spPr>
          <a:xfrm>
            <a:off x="2034986" y="3738281"/>
            <a:ext cx="1550897" cy="1952843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52" name="Rectangle 7"/>
          <p:cNvSpPr/>
          <p:nvPr/>
        </p:nvSpPr>
        <p:spPr>
          <a:xfrm>
            <a:off x="5453155" y="3559719"/>
            <a:ext cx="2713692" cy="260930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53" name="Rectangle 11"/>
          <p:cNvSpPr txBox="1"/>
          <p:nvPr/>
        </p:nvSpPr>
        <p:spPr>
          <a:xfrm>
            <a:off x="720164" y="998238"/>
            <a:ext cx="583793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Recommended Video: </a:t>
            </a:r>
            <a:r>
              <a:rPr u="sng">
                <a:solidFill>
                  <a:schemeClr val="accent4"/>
                </a:solidFill>
                <a:uFill>
                  <a:solidFill>
                    <a:schemeClr val="accent4"/>
                  </a:solidFill>
                </a:uFill>
                <a:hlinkClick r:id="rId2" invalidUrl="" action="" tgtFrame="" tooltip="" history="1" highlightClick="0" endSnd="0"/>
              </a:rPr>
              <a:t>https://www.youtube.com/watch?v=KuXjwB4LzSA</a:t>
            </a:r>
          </a:p>
        </p:txBody>
      </p:sp>
      <p:pic>
        <p:nvPicPr>
          <p:cNvPr id="254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5196" y="2408770"/>
            <a:ext cx="6431651" cy="265902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Rectangle 16"/>
          <p:cNvSpPr txBox="1"/>
          <p:nvPr/>
        </p:nvSpPr>
        <p:spPr>
          <a:xfrm>
            <a:off x="926986" y="1663338"/>
            <a:ext cx="8843739" cy="387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solidFill>
                  <a:srgbClr val="000000"/>
                </a:solidFill>
              </a:defRPr>
            </a:pPr>
            <a:r>
              <a:t>Convolution Calculation</a:t>
            </a:r>
            <a:r>
              <a:rPr b="0"/>
              <a:t>: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</m:oMath>
            </a14:m>
            <a:r>
              <a:rPr b="0"/>
              <a:t>  * 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</m:oMath>
            </a14:m>
            <a:r>
              <a:rPr b="0"/>
              <a:t> = 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b="0"/>
              <a:t> </a:t>
            </a:r>
            <a:endParaRPr sz="1887"/>
          </a:p>
        </p:txBody>
      </p:sp>
      <p:sp>
        <p:nvSpPr>
          <p:cNvPr id="256" name="Rectangle 17"/>
          <p:cNvSpPr txBox="1"/>
          <p:nvPr/>
        </p:nvSpPr>
        <p:spPr>
          <a:xfrm>
            <a:off x="926985" y="5429143"/>
            <a:ext cx="1073161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5714"/>
              </a:lnSpc>
              <a:def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model.add(Conv2D(</a:t>
            </a:r>
            <a:r>
              <a:rPr>
                <a:solidFill>
                  <a:srgbClr val="09885A"/>
                </a:solidFill>
              </a:rPr>
              <a:t>1</a:t>
            </a:r>
            <a:r>
              <a:t>, </a:t>
            </a:r>
            <a:r>
              <a:rPr>
                <a:solidFill>
                  <a:srgbClr val="09885A"/>
                </a:solidFill>
              </a:rPr>
              <a:t>3</a:t>
            </a:r>
            <a:r>
              <a:t>, </a:t>
            </a:r>
            <a:r>
              <a:rPr>
                <a:solidFill>
                  <a:srgbClr val="09885A"/>
                </a:solidFill>
              </a:rPr>
              <a:t>1</a:t>
            </a:r>
            <a:r>
              <a:t>, input_shape=(</a:t>
            </a:r>
            <a:r>
              <a:rPr>
                <a:solidFill>
                  <a:srgbClr val="09885A"/>
                </a:solidFill>
              </a:rPr>
              <a:t>6</a:t>
            </a:r>
            <a:r>
              <a:t>, </a:t>
            </a:r>
            <a:r>
              <a:rPr>
                <a:solidFill>
                  <a:srgbClr val="09885A"/>
                </a:solidFill>
              </a:rPr>
              <a:t>6</a:t>
            </a:r>
            <a:r>
              <a:t>, </a:t>
            </a:r>
            <a:r>
              <a:rPr>
                <a:solidFill>
                  <a:srgbClr val="09885A"/>
                </a:solidFill>
              </a:rPr>
              <a:t>1</a:t>
            </a:r>
            <a:r>
              <a:t>), padding=</a:t>
            </a:r>
            <a:r>
              <a:rPr>
                <a:solidFill>
                  <a:srgbClr val="A31515"/>
                </a:solidFill>
              </a:rPr>
              <a:t>'same'</a:t>
            </a:r>
            <a:r>
              <a:t>, activation=</a:t>
            </a:r>
            <a:r>
              <a:rPr>
                <a:solidFill>
                  <a:srgbClr val="A31515"/>
                </a:solidFill>
              </a:rPr>
              <a:t>'relu'</a:t>
            </a:r>
            <a:r>
              <a:t>))</a:t>
            </a:r>
          </a:p>
        </p:txBody>
      </p:sp>
      <p:grpSp>
        <p:nvGrpSpPr>
          <p:cNvPr id="259" name="Google Shape;132;g853cf1eb50_0_20"/>
          <p:cNvGrpSpPr/>
          <p:nvPr/>
        </p:nvGrpSpPr>
        <p:grpSpPr>
          <a:xfrm>
            <a:off x="8871849" y="4724365"/>
            <a:ext cx="1718322" cy="739885"/>
            <a:chOff x="0" y="0"/>
            <a:chExt cx="1718321" cy="739884"/>
          </a:xfrm>
        </p:grpSpPr>
        <p:sp>
          <p:nvSpPr>
            <p:cNvPr id="257" name="Rectangle"/>
            <p:cNvSpPr/>
            <p:nvPr/>
          </p:nvSpPr>
          <p:spPr>
            <a:xfrm>
              <a:off x="-1" y="-1"/>
              <a:ext cx="1718323" cy="739886"/>
            </a:xfrm>
            <a:prstGeom prst="rect">
              <a:avLst/>
            </a:prstGeom>
            <a:noFill/>
            <a:ln w="28575" cap="flat">
              <a:solidFill>
                <a:srgbClr val="D71E2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" name="Input dim"/>
            <p:cNvSpPr txBox="1"/>
            <p:nvPr/>
          </p:nvSpPr>
          <p:spPr>
            <a:xfrm>
              <a:off x="14287" y="175662"/>
              <a:ext cx="1689747" cy="388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r>
                <a:t>Input dim </a:t>
              </a:r>
              <a14:m>
                <m:oMath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𝑛</m:t>
                  </m:r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𝑛</m:t>
                  </m:r>
                </m:oMath>
              </a14:m>
              <a:r>
                <a:t> </a:t>
              </a:r>
              <a:endParaRPr sz="1320"/>
            </a:p>
          </p:txBody>
        </p:sp>
      </p:grpSp>
      <p:sp>
        <p:nvSpPr>
          <p:cNvPr id="260" name="Straight Arrow Connector 20"/>
          <p:cNvSpPr/>
          <p:nvPr/>
        </p:nvSpPr>
        <p:spPr>
          <a:xfrm flipH="1">
            <a:off x="5894173" y="5094306"/>
            <a:ext cx="2977677" cy="537360"/>
          </a:xfrm>
          <a:prstGeom prst="line">
            <a:avLst/>
          </a:prstGeom>
          <a:ln w="12700" cap="sq">
            <a:solidFill>
              <a:srgbClr val="756D6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63" name="Google Shape;129;g853cf1eb50_0_20"/>
          <p:cNvGrpSpPr/>
          <p:nvPr/>
        </p:nvGrpSpPr>
        <p:grpSpPr>
          <a:xfrm>
            <a:off x="834151" y="6010890"/>
            <a:ext cx="1439492" cy="583434"/>
            <a:chOff x="0" y="0"/>
            <a:chExt cx="1439491" cy="583433"/>
          </a:xfrm>
        </p:grpSpPr>
        <p:sp>
          <p:nvSpPr>
            <p:cNvPr id="261" name="Rectangle"/>
            <p:cNvSpPr/>
            <p:nvPr/>
          </p:nvSpPr>
          <p:spPr>
            <a:xfrm>
              <a:off x="0" y="91661"/>
              <a:ext cx="1439492" cy="400111"/>
            </a:xfrm>
            <a:prstGeom prst="rect">
              <a:avLst/>
            </a:prstGeom>
            <a:noFill/>
            <a:ln w="28575" cap="flat">
              <a:solidFill>
                <a:srgbClr val="D71E2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2" name="Number of Filters"/>
            <p:cNvSpPr txBox="1"/>
            <p:nvPr/>
          </p:nvSpPr>
          <p:spPr>
            <a:xfrm>
              <a:off x="14287" y="0"/>
              <a:ext cx="1410917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Number of Filters</a:t>
              </a:r>
            </a:p>
          </p:txBody>
        </p:sp>
      </p:grpSp>
      <p:sp>
        <p:nvSpPr>
          <p:cNvPr id="264" name="Straight Arrow Connector 23"/>
          <p:cNvSpPr/>
          <p:nvPr/>
        </p:nvSpPr>
        <p:spPr>
          <a:xfrm flipV="1">
            <a:off x="2360141" y="5691123"/>
            <a:ext cx="654909" cy="504417"/>
          </a:xfrm>
          <a:prstGeom prst="line">
            <a:avLst/>
          </a:prstGeom>
          <a:ln w="12700" cap="sq">
            <a:solidFill>
              <a:srgbClr val="756D6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67" name="Google Shape;131;g853cf1eb50_0_20"/>
          <p:cNvGrpSpPr/>
          <p:nvPr/>
        </p:nvGrpSpPr>
        <p:grpSpPr>
          <a:xfrm>
            <a:off x="4409611" y="6016904"/>
            <a:ext cx="4462239" cy="767792"/>
            <a:chOff x="0" y="0"/>
            <a:chExt cx="4462238" cy="767791"/>
          </a:xfrm>
        </p:grpSpPr>
        <p:sp>
          <p:nvSpPr>
            <p:cNvPr id="265" name="Rectangle"/>
            <p:cNvSpPr/>
            <p:nvPr/>
          </p:nvSpPr>
          <p:spPr>
            <a:xfrm>
              <a:off x="-1" y="-1"/>
              <a:ext cx="4462240" cy="767793"/>
            </a:xfrm>
            <a:prstGeom prst="rect">
              <a:avLst/>
            </a:prstGeom>
            <a:noFill/>
            <a:ln w="28575" cap="flat">
              <a:solidFill>
                <a:srgbClr val="D71E2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6" name="“Kernel/filter Size”   :  How many pixels (square) should each filter examine."/>
            <p:cNvSpPr txBox="1"/>
            <p:nvPr/>
          </p:nvSpPr>
          <p:spPr>
            <a:xfrm>
              <a:off x="14287" y="88015"/>
              <a:ext cx="4433664" cy="591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r>
                <a:t>“Kernel/filter Size” </a:t>
              </a:r>
              <a14:m>
                <m:oMath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𝑓</m:t>
                  </m:r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t> :  How many pixels (square) should each filter examine.</a:t>
              </a:r>
              <a:endParaRPr sz="1320"/>
            </a:p>
          </p:txBody>
        </p:sp>
      </p:grpSp>
      <p:sp>
        <p:nvSpPr>
          <p:cNvPr id="268" name="Straight Arrow Connector 28"/>
          <p:cNvSpPr/>
          <p:nvPr/>
        </p:nvSpPr>
        <p:spPr>
          <a:xfrm flipH="1" flipV="1">
            <a:off x="3484605" y="5772570"/>
            <a:ext cx="925007" cy="628230"/>
          </a:xfrm>
          <a:prstGeom prst="line">
            <a:avLst/>
          </a:prstGeom>
          <a:ln w="12700" cap="sq">
            <a:solidFill>
              <a:srgbClr val="756D6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xfrm>
            <a:off x="487679" y="457200"/>
            <a:ext cx="11216642" cy="1005839"/>
          </a:xfrm>
          <a:prstGeom prst="rect">
            <a:avLst/>
          </a:prstGeom>
        </p:spPr>
        <p:txBody>
          <a:bodyPr/>
          <a:lstStyle/>
          <a:p>
            <a:pPr/>
            <a:r>
              <a:t>Convolutional Neural Networks</a:t>
            </a:r>
          </a:p>
        </p:txBody>
      </p:sp>
      <p:sp>
        <p:nvSpPr>
          <p:cNvPr id="271" name="Slide Number Placeholder 3"/>
          <p:cNvSpPr txBox="1"/>
          <p:nvPr>
            <p:ph type="sldNum" sz="quarter" idx="2"/>
          </p:nvPr>
        </p:nvSpPr>
        <p:spPr>
          <a:xfrm>
            <a:off x="11577320" y="65023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6996" t="12152" r="11146" b="31983"/>
          <a:stretch>
            <a:fillRect/>
          </a:stretch>
        </p:blipFill>
        <p:spPr>
          <a:xfrm>
            <a:off x="1365812" y="2016310"/>
            <a:ext cx="8981955" cy="3831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ellsFargo">
  <a:themeElements>
    <a:clrScheme name="WellsFargo">
      <a:dk1>
        <a:srgbClr val="141414"/>
      </a:dk1>
      <a:lt1>
        <a:srgbClr val="FFFFFF"/>
      </a:lt1>
      <a:dk2>
        <a:srgbClr val="A7A7A7"/>
      </a:dk2>
      <a:lt2>
        <a:srgbClr val="535353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0000FF"/>
      </a:hlink>
      <a:folHlink>
        <a:srgbClr val="FF00FF"/>
      </a:folHlink>
    </a:clrScheme>
    <a:fontScheme name="WellsFar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ellsFar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4141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4141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ellsFargo">
  <a:themeElements>
    <a:clrScheme name="WellsFar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73F26"/>
      </a:accent1>
      <a:accent2>
        <a:srgbClr val="AA1E87"/>
      </a:accent2>
      <a:accent3>
        <a:srgbClr val="EB691E"/>
      </a:accent3>
      <a:accent4>
        <a:srgbClr val="5A469B"/>
      </a:accent4>
      <a:accent5>
        <a:srgbClr val="C83255"/>
      </a:accent5>
      <a:accent6>
        <a:srgbClr val="823291"/>
      </a:accent6>
      <a:hlink>
        <a:srgbClr val="0000FF"/>
      </a:hlink>
      <a:folHlink>
        <a:srgbClr val="FF00FF"/>
      </a:folHlink>
    </a:clrScheme>
    <a:fontScheme name="WellsFar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ellsFar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4141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4141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